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88" r:id="rId6"/>
    <p:sldId id="266" r:id="rId7"/>
    <p:sldId id="267" r:id="rId8"/>
    <p:sldId id="268" r:id="rId9"/>
    <p:sldId id="277" r:id="rId10"/>
    <p:sldId id="269" r:id="rId11"/>
    <p:sldId id="270" r:id="rId12"/>
    <p:sldId id="273" r:id="rId13"/>
    <p:sldId id="278" r:id="rId14"/>
    <p:sldId id="279" r:id="rId15"/>
    <p:sldId id="272" r:id="rId16"/>
    <p:sldId id="280" r:id="rId17"/>
    <p:sldId id="281" r:id="rId18"/>
    <p:sldId id="275" r:id="rId19"/>
    <p:sldId id="282" r:id="rId20"/>
    <p:sldId id="283" r:id="rId21"/>
    <p:sldId id="284" r:id="rId22"/>
    <p:sldId id="285" r:id="rId23"/>
  </p:sldIdLst>
  <p:sldSz cx="12192000" cy="6858000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E0000"/>
    <a:srgbClr val="CC0000"/>
    <a:srgbClr val="57257D"/>
    <a:srgbClr val="008000"/>
    <a:srgbClr val="009900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77BBA8-E8C0-4F42-B036-8794D8BDF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4EB6EE-67F4-480B-B892-26580F28B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9C9207-5906-4570-B7F2-29B6F54A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FBFC80-944D-403F-BF93-47C051F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7309DD-D0AF-4EAB-8F30-99A710C9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3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A5947-7541-4BDB-AE7D-C40417A4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7075A46-82FC-4D4F-82C0-1B73CBE9C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9288A4-0254-49E9-A961-2EDEA68D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412840-78B2-4194-A86E-C697DD14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A2528A-C021-4B3F-827A-0E6F106E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0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339F352-22D5-4E38-A7C7-44B5362D2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F186773-3E60-4977-92AB-03940C47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9EA9D9-CDE0-42D1-B8F0-97CEA671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36599D-580E-440E-932F-484DB657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547C90-98DF-47C5-866A-31CFF47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50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B67F9B-D885-4891-856A-60EE7923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DE1FD-6A81-4D1A-8781-72517D56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B33E91-242D-40AF-AAE8-2DB79359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6AC5EB-8FAE-4F30-901D-EAF99786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D9D78B-40B8-439A-926C-D99618AE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47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08DDC-74C6-46D5-B2D5-6DD72826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F11348-4C50-4C61-A7BF-C5545C88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4B6296-65F9-4783-A880-46512E39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326B01-696B-4CA2-81FF-849D733B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188F72-204D-4329-94B9-378F210D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0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FE4CC6-E934-4C73-B607-DBE9A97D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C7254C-FC89-4EF3-8057-D4E11839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5792CC-9DDD-4BFD-946D-E818A9AEA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F9D0B82-8D95-4696-92F5-631913F9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102C49-1E30-42EE-985F-4FE2136B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6F5EAF-8FE6-4701-A53A-09064AA5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5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3BB5C5-E558-450E-BC97-8A48E746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395E0E-B3F5-4A3F-8509-1011B85B6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8893A8-2EE0-4335-AC96-A936EEB9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74C81EA-912D-45AD-8613-AF05D7009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C0778A1-0D1C-4329-A977-0AE971820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0807A9D-F6B8-487A-BB3A-6F999E94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302EC2-9896-41F4-B95F-39AF88FB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87F1E72-351D-4F97-9403-14F8067E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4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2F3D1-92CA-48C3-918A-4869FD1B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02489A7-98E1-45C5-B87C-EAB3ABBA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26D9B6F-8FCE-4ADF-BB4A-429C66C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9B9438-D965-4253-9F0D-F2DBB49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5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ACD615E-12B5-42C6-9E4F-AA5BCCB1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F724F1E-E1C4-40B5-9905-5F9E49CF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824C99-0BCA-458C-AEEE-4C56780F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4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7DD3F-07A4-48C9-9CE6-6CA84D2E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58EDE-9FF9-46A5-8319-FB5BAFF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36A6A7-5148-48EA-85BA-7F9EACCD5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23B4E2-D59D-4762-A2CD-9003E511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FEFE71-B773-44C8-87A6-673A55BE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163743-E493-468A-BE5A-33D05A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45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84039-83C7-420C-8C08-FCEBE5C2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22BD1A9-5ED6-47EA-A31A-E8FA450CC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9CDB76-CBF6-4265-9994-141324978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39E3BF-14A9-449C-93CA-8EA49C0F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BA83E6-06F4-43C7-A26F-BCF87212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BF96BD-77A4-41B7-AE1A-78381C40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75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D3AAB6B-6B9F-4B96-ACC1-A776CE3C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880473-9B10-4AA0-BBE9-9085645FA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240340-7067-47DC-AA21-3CBD707C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7181-3D58-445D-8536-AA6AA82AC642}" type="datetimeFigureOut">
              <a:rPr lang="pl-PL" smtClean="0"/>
              <a:pPr/>
              <a:t>26.08.2022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A9773B-8117-4B89-BE4A-02AF22DE0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9274D8-AE5B-4E1C-8D43-6A4EB98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14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hyperlink" Target="http://www.freepik.com/" TargetMode="External"/><Relationship Id="rId4" Type="http://schemas.openxmlformats.org/officeDocument/2006/relationships/slide" Target="slide11.xml"/><Relationship Id="rId9" Type="http://schemas.openxmlformats.org/officeDocument/2006/relationships/hyperlink" Target="http://www.pixabay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0.xml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1009AC-3B96-493F-8506-4D73AD973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FEDF8E-6F43-416A-994D-3782F58EA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39D97B-A884-479E-93A8-8454A4DAE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11493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6748"/>
            <a:ext cx="1569868" cy="155185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4439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278" y="1387696"/>
            <a:ext cx="84272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marL="0" indent="0" algn="just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Wspólne korzystanie z Internetu z dziećmi jest ciekawą i bezpieczną propozycją na spędzanie wolnego czasu.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Odkrywaj Internet razem z dzieckiem – spróbujcie wspólnie znaleźć strony, które  mogą  zainteresować  Wasze  pociechy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Pamiętaj, że można również na domowych komputerach, laptopach, tabletach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smartfonach instalować specjalne programy kontroli rodzicielskiej.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Kontroluj, w jakim zakresie Twoje dziecko wykorzystuje zasoby Internetu oraz jak długo spędza czas w sieci.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Pamiętaj,  że  pozytywne  strony  Internetu  przeważają  nad  jego negatywnymi stronami - Internet jest źródłem wiedzy, wiec pozwól swojemu dziecku w świadomy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bezpieczny sposób w pełni korzystać z jego bogactwa.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6F6E8D-2246-4497-929B-AA4D351BC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10" y="2403851"/>
            <a:ext cx="1164437" cy="3231160"/>
          </a:xfrm>
          <a:prstGeom prst="rect">
            <a:avLst/>
          </a:prstGeom>
        </p:spPr>
      </p:pic>
      <p:sp>
        <p:nvSpPr>
          <p:cNvPr id="7" name="Strzałka: prążkowana w prawo 4">
            <a:hlinkClick r:id="rId5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27543FC-D63B-4560-9B3F-33151DAD7601}"/>
              </a:ext>
            </a:extLst>
          </p:cNvPr>
          <p:cNvSpPr txBox="1"/>
          <p:nvPr/>
        </p:nvSpPr>
        <p:spPr>
          <a:xfrm>
            <a:off x="2387600" y="279782"/>
            <a:ext cx="881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szanuj osoby starsze oraz swoje koleżanki i kolegów</a:t>
            </a:r>
          </a:p>
          <a:p>
            <a:endParaRPr lang="pl-PL" sz="2800" i="1" u="sng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EB5B6AA-C863-4D42-AD3A-54DD6777B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60562" y="1372465"/>
            <a:ext cx="9949217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ytuacje, które w szkole powinny wzbudzać ich podejrzliwość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(np. obce osoby w szkole, grupa starszych uczniów dokuczająca młodszym, bójki na korytarzu, złośliwe żarty wobec innych uczniów).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każdym problemem można zwrócić się do swojego wychowawcy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grupie trzeba zachowywać większą ostrożność niż podczas samodzielnej nauki i zabawy -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lekkomyślne zachowanie może doprowadzić do wypadku, podczas beztroskiej zabawy na przerwie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bieganie po korytarzu w czasie przerwy, niebezpieczne popisy i brawurowe pokazy swoich umiejętności, gdy nauczyciel nie widzi mogą zakończyć się stłuczeniem bądź złamaniem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zjeżdżanie po poręczy, skakanie ze schodów może zakończyć się urazami głowy lub kończyn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uszkodzenia jakiegoś sprzętu lub rozbicia szyby należy poinformować o tym nauczyciela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nie należy tego samodzielnie naprawiać lub sprzątać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szkole jesteśmy odpowiedzialni nie tyko za siebie, ale i za naszych kolegów z którymi spędzamy czas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Odsuwanie krzesła zanim ktoś na nim usiądzie, popychanie, namawianie do łamania szkolnych reguł – to pomysły, które często kończą się urazami.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 należy opuszczać terenu szkoły podczas przerw.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47" y="1815921"/>
            <a:ext cx="9808335" cy="4373921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Koleżeństwo wyraża się poprzez szacunek, lojalność i empatię – a wiec cały szereg pozytywnych zachowań społecznych.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Rozwijaj swoje zainteresowania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np. jeśli ktoś lubi grać w piłkę nożną, przyjaciół najczęściej znajduje na boisku. Wspólne zainteresowania to jeden z najpewniejszych sposobów zawiązania bliskiej, silnej relacji i utrzymania jej.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Rozmawiaj z rówieśnikami i uśmiechaj się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spędzanie czasu w takim gronie przyjaciół jest bardzo przyjemne. 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Dochowuj tajemnic i dotrzymuj składanych obietnic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w przyjaźniach bardzo ważną rolę odgrywa zaufanie.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Wspieraj innych – przyjaciele razem uczą się, bawią i siedzą w ławce.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Wzmacniają się dobrym słowem, a kiedy jeden ma zły dzień, drugi go nie opuszcza, tylko pociesza.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Zadbaj o schludny wygląd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nie musisz nosić markowych ubrań, aby zdobyć przyjaciół, ale dobre maniery i poczucie humoru pomagają.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Doceniaj samego siebie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– najlepszą drogą do zdobycia i utrzymania przyjaciół jest… wiara w siebie, nie zaś zarozumiałość.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I pamiętaj, że w jakiejkolwiek rywalizacji nie zawsze trzeba wygrywać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31830" y="1171978"/>
            <a:ext cx="660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u="sng" dirty="0">
                <a:latin typeface="Times New Roman" pitchFamily="18" charset="0"/>
                <a:cs typeface="Times New Roman" pitchFamily="18" charset="0"/>
              </a:rPr>
              <a:t>Relacje z rówieśnikami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163" y="1864262"/>
            <a:ext cx="9859852" cy="26691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Każdy uczeń powinien wiedzieć, że każda przemoc jest zła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: i ta fizyczna (bicie, szarpanie, podkładanie nogi, sprawianie bólu) i ta psychiczna (wyśmiewanie, obrażanie, ośmieszanie). Dziecko nie może godzić się także na wykonywanie czynności, które są dla niego nieprzyjemne, które sprawiają mu przykrość.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Nikt nie ma prawa żądać od Ciebie oddania jakichkolwiek przedmiotów lub pieniędzy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należy zabierać ze sobą o szkoły cennych i drogich przedmiotów,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które mogą stać się obiektem zainteresowania innych, a w rezultacie budzić niezdrową zazdrość wśród kolegów i koleżanek, albo stać się łupem dla złodzieja.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hlinkClick r:id="rId5" action="ppaction://hlinksldjump"/>
            <a:extLst>
              <a:ext uri="{FF2B5EF4-FFF2-40B4-BE49-F238E27FC236}">
                <a16:creationId xmlns:a16="http://schemas.microsoft.com/office/drawing/2014/main" id="{2CB8C952-03E5-4EBE-B153-A42321B6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  <p:sp>
        <p:nvSpPr>
          <p:cNvPr id="10" name="pole tekstowe 9">
            <a:hlinkClick r:id="rId8" action="ppaction://hlinksldjump"/>
            <a:extLst>
              <a:ext uri="{FF2B5EF4-FFF2-40B4-BE49-F238E27FC236}">
                <a16:creationId xmlns:a16="http://schemas.microsoft.com/office/drawing/2014/main" id="{69E726B8-9834-4DD7-8EAC-C90B6A270A41}"/>
              </a:ext>
            </a:extLst>
          </p:cNvPr>
          <p:cNvSpPr txBox="1"/>
          <p:nvPr/>
        </p:nvSpPr>
        <p:spPr>
          <a:xfrm>
            <a:off x="9708044" y="5972287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val="2945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637" y="1939230"/>
            <a:ext cx="864172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algn="just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lekceważ sytuacji, które niepokoją Twoje dziecko. Każdą rozpatruj indywidualnie.</a:t>
            </a: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Zainteresowanie i spokojna rozmowa wzmacniają więzi i ułatwiają rozwiązywanie sytuacji problemowych.</a:t>
            </a: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Bądź obiektywny w ocenie sytuacji – chroń swoje dziecko, ale nie pozwalaj również, by jego zachowanie było niezgodne z zasadami współżycia społecznego.</a:t>
            </a:r>
          </a:p>
          <a:p>
            <a:pPr algn="just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67592" y="2217216"/>
            <a:ext cx="1278312" cy="3548127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61" y="2957423"/>
            <a:ext cx="9851265" cy="348201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można wychodzić z domu bez powiadomienia o tym Rodziców lub Opiekunów.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Wychodząc z domu dziecko nie powinno nosić klucza w widocznym miejscu.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należy bawić się na podwórku po zmroku, ani w odludnych miejscach.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Nigdy nie wolno przyjmować od obcych upominków czy słodyczy.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wolno wsiadać do samochodu nieznanej osoby, mimo iż wydaje się ona miła.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Nieznajomym nie można udzielać żadnych informacji na swój temat –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800" i="1" dirty="0">
                <a:latin typeface="Times New Roman" pitchFamily="18" charset="0"/>
                <a:cs typeface="Times New Roman" pitchFamily="18" charset="0"/>
              </a:rPr>
              <a:t>Warto przypomnieć dzieciom, że niebezpieczny człowiek nie zawsze musi wyglądać groźnie, może to być nawet elegancka, miła pani.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17" y="1260437"/>
            <a:ext cx="1602419" cy="1602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01534" y="515155"/>
            <a:ext cx="748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pamiętaj o aktywnym spędzaniu wolnego czasu</a:t>
            </a:r>
            <a:endParaRPr lang="pl-PL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7038" y="1416676"/>
            <a:ext cx="9416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Chociaż potykanie się lub upadek podczas zabawy i drobne stłuczenia jest powszechne wśród dzieci, przestrzeganie reguł zabaw i wskazówek dotyczących bezpieczeństwa jest obowiązkowe zarówno dla rodziców, jak i dla dzieci. Zaniedbanie i nieodpowiednie zachowanie może stanowić poważne zagrożenie dla wszystkich uczestników zabawy.</a:t>
            </a:r>
          </a:p>
          <a:p>
            <a:pPr algn="ctr"/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06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674" y="381264"/>
            <a:ext cx="9512489" cy="4950205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można wychodzić z domu bez powiadomienia tym Rodziców lub Opiekunów.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Wychodząc z domu dziecko nie powinno nosić klucza widocznym miejscu.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należy bawić się na podwórku po zmroku, ani w odludnych miejscach.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Nigdy nie wolno przyjmować od obcych upominków czy słodyczy.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wolno wsiadać do samochodu nieznanej osoby, mimo iż wydaje się ona miła.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Nieznajomy mnie można udzielać żadnych informacji na swój temat - Warto przypomnieć dzieciom, że niebezpieczny człowiek nie zawsze musi wyglądać groźnie, może to być nawet elegancka, miła pani.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Bawiąc się na zewnątrz trzeba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uważać na nieznajome zwierzęta.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należy zbliżać się do nich ani ich głaskać. 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Dzieci nie powinny się bawić znalezionymi, nieznanymi przedmiotami ani pojemnikami niewiadomego pochodzenia. Mogą być niebezpieczne – zawierać trujące substancje lub grozić wybuchem.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należy bawić się w miejscach niebezpiecznych: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blisko drogi, torowiska, w opuszczonych budynkach.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Bawiąc się na zjeżdżali trzeba pamiętać o zachowaniu bezpiecznego odstępu między pozostałymi dziećmi. 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 piłkę najlepiej grać na boisku, z dala od okien budynków mieszkalnych.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Pod żadnym pozorem nie należy wbiegać za piłką na ulicę.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Szanuj swoje rzeczy i dbaj o nie.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Plecak, rower, torby pozostawiaj zawsze pod nadzorem, z dala od placu zabaw i sprzętu do zabawy, aby nikt się o nie nie potknął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16" y="1260435"/>
            <a:ext cx="1602419" cy="1602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91259" y="463494"/>
            <a:ext cx="748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pamiętaj o aktywnym spędzaniu wolnego czasu</a:t>
            </a:r>
            <a:endParaRPr lang="pl-PL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617537" y="5930301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  <p:pic>
        <p:nvPicPr>
          <p:cNvPr id="8" name="Obraz 7">
            <a:hlinkClick r:id="rId6" action="ppaction://hlinksldjump"/>
            <a:extLst>
              <a:ext uri="{FF2B5EF4-FFF2-40B4-BE49-F238E27FC236}">
                <a16:creationId xmlns:a16="http://schemas.microsoft.com/office/drawing/2014/main" id="{2A35E0AC-4291-4A86-A952-11228B64C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sp>
        <p:nvSpPr>
          <p:cNvPr id="12" name="pole tekstowe 11">
            <a:hlinkClick r:id="rId6" action="ppaction://hlinksldjump"/>
            <a:extLst>
              <a:ext uri="{FF2B5EF4-FFF2-40B4-BE49-F238E27FC236}">
                <a16:creationId xmlns:a16="http://schemas.microsoft.com/office/drawing/2014/main" id="{57658962-4078-4EED-848C-0053CB081889}"/>
              </a:ext>
            </a:extLst>
          </p:cNvPr>
          <p:cNvSpPr txBox="1"/>
          <p:nvPr/>
        </p:nvSpPr>
        <p:spPr>
          <a:xfrm>
            <a:off x="9708044" y="5944656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val="22530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455312" y="1915777"/>
            <a:ext cx="8409906" cy="30683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Pozwól dziecku na odrobinę samodzielności – trzymanie go „pod kloszem” osłabia jego czujność;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Reaguj na niestosowne wybryki i zachowania wobec innych dzieci oraz dorosłych;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Naucz dziecko dzielenia się i współpracy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Pozwól samodzielnie (lecz pod czujny okiem) rozwiązywać drobne sytuacje konfliktowe – dziecko uczy się mediacji, kompromisów i współpracy.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trzałka: prążkowana w prawo 4">
            <a:hlinkClick r:id="rId3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0171" y="2217216"/>
            <a:ext cx="1278312" cy="35481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916" y="1260435"/>
            <a:ext cx="1602419" cy="1602419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0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270" y="1820036"/>
            <a:ext cx="9955857" cy="23495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Kim jest nieletni? </a:t>
            </a:r>
          </a:p>
          <a:p>
            <a:pPr algn="just">
              <a:buNone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1. Osoba, która ukończyła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10 lat,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a  nie ukończyła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18 lat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a przejawia zachowania świadczące o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demoralizacji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2. Osoba, która ukończyła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13 lat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a nie ukończyła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lat 17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i dopuściła się popełnienia czynu zabronionego przez ustawę jako przestępstwo lub przestępstwo skarbowe, albo wykroczenie lub wykroczenie skarbowe – w tym okresie nieletni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odpowiada prawnie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natomiast po ukończeniu 17 roku życia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odpowiada w pełni karnie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chyba, że zaszły podstawy do pociągnięcia nieletniego do odpowiedzialności na zasadzie art. 10 § 2 </a:t>
            </a: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kodeksu karnego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kiedy to nieletni może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odpowiadać karnie już od ukończenia 15 roku życia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3. Osoba, która nie ukończyła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21 lat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i względem której zostały orzeczone środki wychowawcze, środek leczniczy lub środek poprawczy.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60620" y="437882"/>
            <a:ext cx="987380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800" b="1" i="1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2800" b="1" i="1" u="sng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bądź rozważny –  </a:t>
            </a:r>
          </a:p>
          <a:p>
            <a:pPr algn="ctr">
              <a:lnSpc>
                <a:spcPct val="130000"/>
              </a:lnSpc>
            </a:pPr>
            <a:r>
              <a:rPr lang="pl-PL" sz="2800" b="1" i="1" u="sng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nieletni powyżej 13 roku życia również ponoszą odpowiedzialność</a:t>
            </a:r>
            <a:endParaRPr lang="pl-PL" sz="2800" dirty="0">
              <a:solidFill>
                <a:srgbClr val="5725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07584" y="4515378"/>
            <a:ext cx="10354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Małoletnim, którzy nie ukończyli 13 lat nie można przypisać winy.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W stosunku do małoletnich, którzy ukończyli 13 lat w grę wchodzi ich własna odpowiedzialność, co w zasadzie wyłącza odpowiedzialność sprawujących nadzór na podstawie art. 427 </a:t>
            </a:r>
            <a:r>
              <a:rPr lang="pl-PL" sz="1600" dirty="0" err="1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Art. 415 Kto z winy swej wyrządził drugiemu szkodę, obowiązany jest do jej naprawienia.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07584" y="5748674"/>
            <a:ext cx="1027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Odpowiedzialność własna 13-latka oczywiście nie wyłącza odpowiedzialności rodziców,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czy też innych osób zobowiązanych do nadzoru za własne ich zachowania polegające na zawinionym niedopełnieniu obowiązku nadzoru.</a:t>
            </a:r>
          </a:p>
        </p:txBody>
      </p:sp>
    </p:spTree>
    <p:extLst>
      <p:ext uri="{BB962C8B-B14F-4D97-AF65-F5344CB8AC3E}">
        <p14:creationId xmlns:p14="http://schemas.microsoft.com/office/powerpoint/2010/main" val="414967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338" y="2167476"/>
            <a:ext cx="9668032" cy="14318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Czyn karalny: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Jest to czyn zabroniony przez ustawę jako przestępstwo lub przestępstwo skarbowe oraz wykroczenie lub wykroczenie skarbowe.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endParaRPr lang="pl-PL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85423" y="431910"/>
            <a:ext cx="9102947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Zasady odpowiedzialności nieletniego: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Musi osiągnąć określony wiek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Popełniony czyn musi być społecznie szkodliwy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Jest niezgodny z prawem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Wyczerpuje znamiona przestępstwa, przestępstwa skarbowego, wykroczenia lub wykroczenia skarbowego. </a:t>
            </a:r>
          </a:p>
          <a:p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20290" y="3579014"/>
            <a:ext cx="105680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b="1" dirty="0">
                <a:latin typeface="Times New Roman" pitchFamily="18" charset="0"/>
                <a:cs typeface="Times New Roman" pitchFamily="18" charset="0"/>
              </a:rPr>
              <a:t>Demoralizacja: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700" dirty="0">
                <a:latin typeface="Times New Roman" pitchFamily="18" charset="0"/>
                <a:cs typeface="Times New Roman" pitchFamily="18" charset="0"/>
              </a:rPr>
              <a:t>To naruszenie zasad współżycia społecznego, </a:t>
            </a:r>
            <a:r>
              <a:rPr lang="pl-PL" sz="1700" b="1" dirty="0">
                <a:latin typeface="Times New Roman" pitchFamily="18" charset="0"/>
                <a:cs typeface="Times New Roman" pitchFamily="18" charset="0"/>
              </a:rPr>
              <a:t>popełnienie czynu zabronionego</a:t>
            </a:r>
            <a:r>
              <a:rPr lang="pl-PL" sz="1700" dirty="0">
                <a:latin typeface="Times New Roman" pitchFamily="18" charset="0"/>
                <a:cs typeface="Times New Roman" pitchFamily="18" charset="0"/>
              </a:rPr>
              <a:t>, systematyczne </a:t>
            </a:r>
            <a:r>
              <a:rPr lang="pl-PL" sz="1700" b="1" dirty="0">
                <a:latin typeface="Times New Roman" pitchFamily="18" charset="0"/>
                <a:cs typeface="Times New Roman" pitchFamily="18" charset="0"/>
              </a:rPr>
              <a:t>uchylanie się </a:t>
            </a:r>
            <a:br>
              <a:rPr lang="pl-PL" sz="17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>
                <a:latin typeface="Times New Roman" pitchFamily="18" charset="0"/>
                <a:cs typeface="Times New Roman" pitchFamily="18" charset="0"/>
              </a:rPr>
              <a:t>od obowiązku szkolnego </a:t>
            </a:r>
            <a:r>
              <a:rPr lang="pl-PL" sz="1700" dirty="0">
                <a:latin typeface="Times New Roman" pitchFamily="18" charset="0"/>
                <a:cs typeface="Times New Roman" pitchFamily="18" charset="0"/>
              </a:rPr>
              <a:t>lub kształcenia zawodowego, używanie </a:t>
            </a:r>
            <a:r>
              <a:rPr lang="pl-PL" sz="1700" b="1" dirty="0">
                <a:latin typeface="Times New Roman" pitchFamily="18" charset="0"/>
                <a:cs typeface="Times New Roman" pitchFamily="18" charset="0"/>
              </a:rPr>
              <a:t>alkoholu lub innych środków w celu wprowadzenia się w stan odurzenia</a:t>
            </a:r>
            <a:r>
              <a:rPr lang="pl-PL" sz="1700" dirty="0">
                <a:latin typeface="Times New Roman" pitchFamily="18" charset="0"/>
                <a:cs typeface="Times New Roman" pitchFamily="18" charset="0"/>
              </a:rPr>
              <a:t>, uprawianie nierządu, włóczęgostwo, </a:t>
            </a:r>
            <a:r>
              <a:rPr lang="pl-PL" sz="1700" b="1" dirty="0">
                <a:latin typeface="Times New Roman" pitchFamily="18" charset="0"/>
                <a:cs typeface="Times New Roman" pitchFamily="18" charset="0"/>
              </a:rPr>
              <a:t>udział w grupach przestępczych</a:t>
            </a:r>
            <a:r>
              <a:rPr lang="pl-PL" sz="1700" dirty="0">
                <a:latin typeface="Times New Roman" pitchFamily="18" charset="0"/>
                <a:cs typeface="Times New Roman" pitchFamily="18" charset="0"/>
              </a:rPr>
              <a:t>, żebranie, </a:t>
            </a:r>
            <a:r>
              <a:rPr lang="pl-PL" sz="1700" b="1" dirty="0">
                <a:latin typeface="Times New Roman" pitchFamily="18" charset="0"/>
                <a:cs typeface="Times New Roman" pitchFamily="18" charset="0"/>
              </a:rPr>
              <a:t>używanie słów nieprzyzwoitych</a:t>
            </a:r>
            <a:r>
              <a:rPr lang="pl-PL" sz="1700" dirty="0">
                <a:latin typeface="Times New Roman" pitchFamily="18" charset="0"/>
                <a:cs typeface="Times New Roman" pitchFamily="18" charset="0"/>
              </a:rPr>
              <a:t>, używanie przemocy w rodzinie oraz przejawianie innych zachowań naruszających zasady współżycia społecznego.</a:t>
            </a:r>
          </a:p>
          <a:p>
            <a:pPr algn="just"/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20">
            <a:extLst>
              <a:ext uri="{FF2B5EF4-FFF2-40B4-BE49-F238E27FC236}">
                <a16:creationId xmlns:a16="http://schemas.microsoft.com/office/drawing/2014/main" id="{1891F71F-4B81-4652-90EB-39E3571A6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92" y="147808"/>
            <a:ext cx="4531708" cy="5979772"/>
          </a:xfrm>
        </p:spPr>
      </p:pic>
      <p:sp>
        <p:nvSpPr>
          <p:cNvPr id="23" name="pole tekstowe 22">
            <a:hlinkClick r:id="rId3" action="ppaction://hlinksldjump"/>
            <a:extLst>
              <a:ext uri="{FF2B5EF4-FFF2-40B4-BE49-F238E27FC236}">
                <a16:creationId xmlns:a16="http://schemas.microsoft.com/office/drawing/2014/main" id="{D1FE7204-906D-4033-B869-6E88C11ACA4B}"/>
              </a:ext>
            </a:extLst>
          </p:cNvPr>
          <p:cNvSpPr txBox="1"/>
          <p:nvPr/>
        </p:nvSpPr>
        <p:spPr>
          <a:xfrm>
            <a:off x="1474998" y="756836"/>
            <a:ext cx="4849995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ostrożny – ! uważaj na drodze </a:t>
            </a:r>
          </a:p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! nie ufaj obcym </a:t>
            </a:r>
          </a:p>
        </p:txBody>
      </p:sp>
      <p:sp>
        <p:nvSpPr>
          <p:cNvPr id="24" name="pole tekstowe 23">
            <a:hlinkClick r:id="rId4" action="ppaction://hlinksldjump"/>
            <a:extLst>
              <a:ext uri="{FF2B5EF4-FFF2-40B4-BE49-F238E27FC236}">
                <a16:creationId xmlns:a16="http://schemas.microsoft.com/office/drawing/2014/main" id="{3F5D9179-4A94-44F3-93CF-D57A0E4E199D}"/>
              </a:ext>
            </a:extLst>
          </p:cNvPr>
          <p:cNvSpPr txBox="1"/>
          <p:nvPr/>
        </p:nvSpPr>
        <p:spPr>
          <a:xfrm>
            <a:off x="421292" y="3115972"/>
            <a:ext cx="6957408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szanuj osoby starsze oraz swoje koleżanki i kolegów</a:t>
            </a:r>
          </a:p>
        </p:txBody>
      </p:sp>
      <p:sp>
        <p:nvSpPr>
          <p:cNvPr id="26" name="pole tekstowe 25">
            <a:hlinkClick r:id="rId5" action="ppaction://hlinksldjump"/>
            <a:extLst>
              <a:ext uri="{FF2B5EF4-FFF2-40B4-BE49-F238E27FC236}">
                <a16:creationId xmlns:a16="http://schemas.microsoft.com/office/drawing/2014/main" id="{6DCBE756-3F25-428F-ADEA-3AAA948105D8}"/>
              </a:ext>
            </a:extLst>
          </p:cNvPr>
          <p:cNvSpPr txBox="1"/>
          <p:nvPr/>
        </p:nvSpPr>
        <p:spPr>
          <a:xfrm>
            <a:off x="421292" y="1977912"/>
            <a:ext cx="583407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 to nauka, zabawa, ale i pułapki –   </a:t>
            </a: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uważaj!</a:t>
            </a:r>
          </a:p>
        </p:txBody>
      </p:sp>
      <p:sp>
        <p:nvSpPr>
          <p:cNvPr id="27" name="pole tekstowe 26">
            <a:hlinkClick r:id="rId6" action="ppaction://hlinksldjump"/>
            <a:extLst>
              <a:ext uri="{FF2B5EF4-FFF2-40B4-BE49-F238E27FC236}">
                <a16:creationId xmlns:a16="http://schemas.microsoft.com/office/drawing/2014/main" id="{1A386C6E-CA43-42F5-B746-CEA4910BE2EB}"/>
              </a:ext>
            </a:extLst>
          </p:cNvPr>
          <p:cNvSpPr txBox="1"/>
          <p:nvPr/>
        </p:nvSpPr>
        <p:spPr>
          <a:xfrm>
            <a:off x="421292" y="3807009"/>
            <a:ext cx="6385908" cy="46166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pamiętaj o aktywnym spędzaniu wolnego czasu </a:t>
            </a:r>
          </a:p>
        </p:txBody>
      </p:sp>
      <p:sp>
        <p:nvSpPr>
          <p:cNvPr id="28" name="pole tekstowe 27">
            <a:hlinkClick r:id="rId7" action="ppaction://hlinksldjump"/>
            <a:extLst>
              <a:ext uri="{FF2B5EF4-FFF2-40B4-BE49-F238E27FC236}">
                <a16:creationId xmlns:a16="http://schemas.microsoft.com/office/drawing/2014/main" id="{AE9F1ACB-020B-4D29-BFFF-9BF16A8EBCAB}"/>
              </a:ext>
            </a:extLst>
          </p:cNvPr>
          <p:cNvSpPr txBox="1"/>
          <p:nvPr/>
        </p:nvSpPr>
        <p:spPr>
          <a:xfrm>
            <a:off x="421292" y="4614811"/>
            <a:ext cx="7124700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rozważny –  nieletni </a:t>
            </a:r>
            <a:r>
              <a:rPr lang="pl-PL" sz="24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powyżej</a:t>
            </a:r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roku życia </a:t>
            </a:r>
          </a:p>
          <a:p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      również ponoszą odpowiedzialność 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504" y="0"/>
            <a:ext cx="1285848" cy="12858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47DC3E4-881E-4D43-AD0F-34D3E7B94856}"/>
              </a:ext>
            </a:extLst>
          </p:cNvPr>
          <p:cNvSpPr txBox="1"/>
          <p:nvPr/>
        </p:nvSpPr>
        <p:spPr>
          <a:xfrm>
            <a:off x="10111667" y="6617859"/>
            <a:ext cx="24413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grafika w prezentacji: 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www.pixabay.com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www.freepik.com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3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037" y="1861252"/>
            <a:ext cx="9470661" cy="1570718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Posiadanie narkotyków, nawet w niedużych ilościach , jest w Polsce czynem karalnym.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Poza odpowiedzialnością prawną za posiadanie należy mieć na względzie ogrom zagrożeń dla życia i zdrowia ludzkiego jakie niesie za sobą dla młodzieży używanie narkotyków, w tym </a:t>
            </a:r>
            <a:br>
              <a:rPr lang="pl-PL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 szczególności nowych substancji narkotycznych zwanych powszechnie „dopalaczami”.</a:t>
            </a:r>
          </a:p>
          <a:p>
            <a:pPr algn="ctr"/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91346" y="1116281"/>
            <a:ext cx="477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NARKOTYKI I DOPALACZE!!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46909" y="3811980"/>
            <a:ext cx="1033153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Te substancje psychoaktywne działają na układ nerwowy człowieka podobnie jak znane wcześniej narkotyki, lecz nigdy nie ma pewności, że nawet jednorazowe zażycie może zakończyć się śmiercią człowieka. Lekarze często w takich sytuacjach nie są w stanie uratować ludzkiego życia, mogą jedynie leczyć zatruty „dopalaczami” organizm w sposób objawowy, a często negatywne zmiany jakie toksyny wyrządziły w zatrutym organizmie są nieodwracalne.</a:t>
            </a:r>
          </a:p>
          <a:p>
            <a:pPr algn="just">
              <a:lnSpc>
                <a:spcPct val="130000"/>
              </a:lnSpc>
            </a:pP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379" y="2740025"/>
            <a:ext cx="9772683" cy="19151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Polskie prawo zabrania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również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wprowadzanie do sprzedaży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środków odurzających lub substancji psychotropowych,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udzielania ich osobie małoletniej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(do 18. roku życia), a także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udzielania innej osobie pełnoletniej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ułatwianie użycia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albo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nakłanianie do użycia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takiego środka lub substancji, </a:t>
            </a:r>
            <a:br>
              <a:rPr lang="pl-PL" sz="1800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 celu osiągnięcia korzyści majątkowej lub osobistej. Na podkreślenie zasługuje fakt, że ustawodawca przewiduje zwiększenie kary, jeśli sprawca takich czynów dopuści się wobec osoby małoletniej.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353788" y="653143"/>
            <a:ext cx="9690264" cy="165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2000" b="1" i="1" u="sng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PAMIETAJCIE!</a:t>
            </a:r>
            <a:r>
              <a:rPr lang="pl-PL" sz="2000" i="1" u="sng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pl-PL" sz="20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Nie ma bezpiecznych narkotyków i „dopalaczy”. </a:t>
            </a:r>
          </a:p>
          <a:p>
            <a:pPr algn="ctr">
              <a:lnSpc>
                <a:spcPct val="130000"/>
              </a:lnSpc>
            </a:pPr>
            <a:r>
              <a:rPr lang="pl-PL" sz="20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Wszystkie uzależniają, a nawet mogą was zabić.</a:t>
            </a:r>
          </a:p>
          <a:p>
            <a:pPr algn="ctr">
              <a:lnSpc>
                <a:spcPct val="130000"/>
              </a:lnSpc>
            </a:pPr>
            <a:endParaRPr lang="pl-PL" sz="2000" dirty="0">
              <a:solidFill>
                <a:srgbClr val="E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59426" y="2125683"/>
            <a:ext cx="904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to takie zachowania jak stosowanie przemocy przez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prześladowanie, uporczywe nękanie, obrażanie, zastraszanie, wyśmiewanie się, podszywanie się pod kogoś, włamywanie się na cudze konta, publikowanie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oraz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rozsyłanie filmów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które kogoś ośmieszają,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tworzenie obrażających kogoś stron internetowych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czy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pisanie obraźliwych komentarzy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za pośrednictwem Internetu  z wykorzystaniem portali społecznościowych, forum dyskusyjnych czy chociażby poczty elektronicznej,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a także telefonu komórkowego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66951" y="1116280"/>
            <a:ext cx="286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>
                <a:latin typeface="Times New Roman" pitchFamily="18" charset="0"/>
                <a:cs typeface="Times New Roman" pitchFamily="18" charset="0"/>
              </a:rPr>
              <a:t>CYBERPRZEMOC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840674" y="4572000"/>
            <a:ext cx="8609611" cy="189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2000" b="1" i="1" dirty="0">
                <a:latin typeface="Times New Roman" pitchFamily="18" charset="0"/>
                <a:cs typeface="Times New Roman" pitchFamily="18" charset="0"/>
              </a:rPr>
              <a:t>bezprawne użycie cudzego wizerunku –stanowi naruszenie dóbr osobistych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tj. godności czy dobrego imienia. W sytuacji, kiedy poprzez działania o znamionach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cyberprzemocy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doszło do wyrządzenia szkody osobistej, pokrzywdzony może dochodzić swoich praw na drodze cywilnoprawnej.</a:t>
            </a:r>
          </a:p>
          <a:p>
            <a:pPr algn="just">
              <a:lnSpc>
                <a:spcPct val="130000"/>
              </a:lnSpc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212E4A0-6BC7-4AD0-99F4-02238D6B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67110" y="2134601"/>
            <a:ext cx="1292794" cy="119356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957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C1A68CF-3CAC-43A8-BEDC-CAA76765F89D}"/>
              </a:ext>
            </a:extLst>
          </p:cNvPr>
          <p:cNvSpPr txBox="1"/>
          <p:nvPr/>
        </p:nvSpPr>
        <p:spPr>
          <a:xfrm>
            <a:off x="1108125" y="2449659"/>
            <a:ext cx="9938636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Pieszy może poruszać się jedynie po chodniku lub drodze dla pieszych.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Jeśli na drodze nie ma chodnika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pieszy powinien korzystać z pobocza i poruszać się lewą stroną drogi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tak by być widocznym da pojazdów nadjeżdżających z przeciwka.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pieszy może poruszać się po drodze dla rowerów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ma również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 ustępować pierwszeństwa rowerzystom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Wyjątkowym miejscem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gdzie pieszy może poruszać się całą szerokością drogi i ma pierwszeństwo przed pojazdami,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strefa zamieszkania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Jest to teren oznaczony specjalnym znakiem informacyjnym.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jednak trzeba zachować ostrożność,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ponieważ nie jest to miejsce wyłączone z ruchu pojazdów.</a:t>
            </a:r>
          </a:p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4E3149-CF34-467C-AA76-EFFF9C8CD1D4}"/>
              </a:ext>
            </a:extLst>
          </p:cNvPr>
          <p:cNvSpPr txBox="1"/>
          <p:nvPr/>
        </p:nvSpPr>
        <p:spPr>
          <a:xfrm>
            <a:off x="1970842" y="1261030"/>
            <a:ext cx="896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Dziecko, które ukończyło 7 rok życia, jest samodzielnym uczestnikiem ruchu drogowego. Aby bezpiecznie poruszać się po mieście, powinien poznać wszystkie zasady, zanim wyruszy w pierwszą drogę do szkoły.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A6AF0A6-2594-4626-99CD-D3AD1AB41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47" y="5760441"/>
            <a:ext cx="1366183" cy="91154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93FB3AD-7296-4AD6-8846-9E6B1236061A}"/>
              </a:ext>
            </a:extLst>
          </p:cNvPr>
          <p:cNvSpPr txBox="1"/>
          <p:nvPr/>
        </p:nvSpPr>
        <p:spPr>
          <a:xfrm>
            <a:off x="3259877" y="196034"/>
            <a:ext cx="546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ostrożny – </a:t>
            </a:r>
          </a:p>
          <a:p>
            <a:pPr algn="ctr"/>
            <a:r>
              <a:rPr lang="pl-PL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uważaj na drodze ! nie ufaj obcym </a:t>
            </a:r>
          </a:p>
          <a:p>
            <a:pPr algn="ctr"/>
            <a:endParaRPr lang="pl-PL" sz="2800" i="1" u="sng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9C09C0-40F6-46FF-AE5E-6D291BE0B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1" y="3988005"/>
            <a:ext cx="1332394" cy="117916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795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451DF49-FD8E-42B9-876E-AB4479F14966}"/>
              </a:ext>
            </a:extLst>
          </p:cNvPr>
          <p:cNvSpPr txBox="1"/>
          <p:nvPr/>
        </p:nvSpPr>
        <p:spPr>
          <a:xfrm>
            <a:off x="1859712" y="1012514"/>
            <a:ext cx="10122485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Zawsze powinniśmy stosować się do przepisów i przestrzegać zasad ruchu drogowego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Przechodzimy przez jezdnię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jedynie w wyznaczonym miejscu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jest sygnalizacja świetlna przez ulicę przechodzimy jedynie wtedy,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zapali się światło zielone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wolno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przebiegać przez ulicę, ani wybiegać tuż przed jadące auta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Dochodząc do przejścia dla pieszych, zawsze należy się rozejrzeć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lewo, w prawo i jeszcze raz w lewo) i upewnić, że bezpiecznie możemy przejść na druga stronę ulicy</a:t>
            </a:r>
          </a:p>
          <a:p>
            <a:pPr algn="just">
              <a:lnSpc>
                <a:spcPct val="150000"/>
              </a:lnSpc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Bardzo ważnym elementem zwiększającym bezpieczeństwo na drodze,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noszenie elementów odblaskowych.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Pieszy poruszający się po drodze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zmierzchu poza obszarem zabudowanym jest obowiązany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używać elementów odblaskowych w sposób widoczny dla innych uczestników ruchu, chyba że porusza się po drodze przeznaczonej wyłącznie dla pieszych lub po chodniku.</a:t>
            </a: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hlinkClick r:id="rId5" action="ppaction://hlinksldjump"/>
            <a:extLst>
              <a:ext uri="{FF2B5EF4-FFF2-40B4-BE49-F238E27FC236}">
                <a16:creationId xmlns:a16="http://schemas.microsoft.com/office/drawing/2014/main" id="{E8943190-A1BF-4EA5-9894-69802D8A266E}"/>
              </a:ext>
            </a:extLst>
          </p:cNvPr>
          <p:cNvSpPr txBox="1"/>
          <p:nvPr/>
        </p:nvSpPr>
        <p:spPr>
          <a:xfrm>
            <a:off x="9462967" y="5852457"/>
            <a:ext cx="23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RODZICU!</a:t>
            </a: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4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214AFDA-03E7-45F2-8479-AB2731D109AC}"/>
              </a:ext>
            </a:extLst>
          </p:cNvPr>
          <p:cNvSpPr txBox="1"/>
          <p:nvPr/>
        </p:nvSpPr>
        <p:spPr>
          <a:xfrm>
            <a:off x="1817180" y="1605578"/>
            <a:ext cx="9652769" cy="47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kimś obcym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możesz rozmawiać tylko wtedy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zgadzają się na to Twoi rodzice lub gdy jesteś przy nich.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Dorosłe osoby, kiedy potrzebują jakikolwiek pomocy, powinny poprosić o nią inną osobę dorosłą a nie dziecko. Nawet wtedy, gdy potrzebują pomocy w niesieniu paczki, w odnalezieniu jakiegoś miejsca lub szukają zwierzątka, które zaginęło.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wsiadaj do samochodu obcej osoby.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miejscach publicznych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np. w sklepie, w parku, na placu zabaw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oddalaj się od rodziców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lub swoich opiekunów. Staraj się mieć ich zawsze w zasięgu swojego wzroku.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rozmawiaj z osobami, których nie znasz.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obcy człowiek podejdzie do Ciebie za blisko, cofnij się i biegnij po pomoc.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Krzycz głośno, jeżeli ktoś obcy próbował by cię złapać.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się zgubisz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zwróć się o pomoc do osoby pilnującej bezpieczeństwa lub do sprzedawcy w sklepie. Jeżeli rozłączysz się z towarzyszącym ci dorosłym w publicznym miejscu takim, jak sklep lub centrum handlowe,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ruszaj się z miejsca i poczekaj, aż rodzic po Ciebie przyjdzie.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Nigdzie nie odchodź z osobą której nie znasz, nawet jeśli twierdzi, że zna Twoich rodziców i wie, </a:t>
            </a:r>
            <a:b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którą stronę poszli.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przyjmuj niczego od nieznajomego.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795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451DF49-FD8E-42B9-876E-AB4479F14966}"/>
              </a:ext>
            </a:extLst>
          </p:cNvPr>
          <p:cNvSpPr txBox="1"/>
          <p:nvPr/>
        </p:nvSpPr>
        <p:spPr>
          <a:xfrm>
            <a:off x="2079909" y="270562"/>
            <a:ext cx="8175406" cy="113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JEST OSOBA OBCA? - to osoba, której nie znamy.</a:t>
            </a:r>
          </a:p>
          <a:p>
            <a:pPr algn="ctr">
              <a:lnSpc>
                <a:spcPct val="13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zrobić, kiedy pojawi się na naszej drodze? </a:t>
            </a:r>
          </a:p>
          <a:p>
            <a:pPr algn="ctr">
              <a:lnSpc>
                <a:spcPct val="13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wystarczy stosować się jedynie do zasady „Nie rozmawiaj z nieznajomymi”.</a:t>
            </a:r>
          </a:p>
        </p:txBody>
      </p:sp>
      <p:sp>
        <p:nvSpPr>
          <p:cNvPr id="8" name="Strzałka: prążkowana w prawo 7">
            <a:hlinkClick r:id="rId4" action="ppaction://hlinksldjump"/>
            <a:extLst>
              <a:ext uri="{FF2B5EF4-FFF2-40B4-BE49-F238E27FC236}">
                <a16:creationId xmlns:a16="http://schemas.microsoft.com/office/drawing/2014/main" id="{495D23B6-254D-4DDA-8450-88269F4630B1}"/>
              </a:ext>
            </a:extLst>
          </p:cNvPr>
          <p:cNvSpPr/>
          <p:nvPr/>
        </p:nvSpPr>
        <p:spPr>
          <a:xfrm rot="10800000">
            <a:off x="401146" y="6022306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hlinkClick r:id="rId5" action="ppaction://hlinksldjump"/>
            <a:extLst>
              <a:ext uri="{FF2B5EF4-FFF2-40B4-BE49-F238E27FC236}">
                <a16:creationId xmlns:a16="http://schemas.microsoft.com/office/drawing/2014/main" id="{07242316-7A23-4B1F-A2C7-0E7A71463E5E}"/>
              </a:ext>
            </a:extLst>
          </p:cNvPr>
          <p:cNvSpPr/>
          <p:nvPr/>
        </p:nvSpPr>
        <p:spPr>
          <a:xfrm>
            <a:off x="9476016" y="5711587"/>
            <a:ext cx="2400300" cy="100855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hlinkClick r:id="rId5" action="ppaction://hlinksldjump"/>
            <a:extLst>
              <a:ext uri="{FF2B5EF4-FFF2-40B4-BE49-F238E27FC236}">
                <a16:creationId xmlns:a16="http://schemas.microsoft.com/office/drawing/2014/main" id="{E8943190-A1BF-4EA5-9894-69802D8A266E}"/>
              </a:ext>
            </a:extLst>
          </p:cNvPr>
          <p:cNvSpPr txBox="1"/>
          <p:nvPr/>
        </p:nvSpPr>
        <p:spPr>
          <a:xfrm>
            <a:off x="9476016" y="5954256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0627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983" y="1719617"/>
            <a:ext cx="8529850" cy="40987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Uświadom dziecko, że nigdy nie wolno wsiadać do samochodu obcej osoby, która proponuje podwiezienie, ani rozmawiać z nieznajomi w drodze do szkoły, bądź do domu, nawet gdy są mili.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Pokaż dziecku najbezpieczniejszą drogę z domu do szkoły i ze szkoły do domu. Pamiętaj, że droga najkrótsza nie zawsze jest najbezpieczniejsza.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Jadąc z dzieckiem do szkoły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obowiązku przewożenia ich w fotelikach ochronnych lub na specjalnych podkładkach.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 przykład - nosząc przy sobie elementy odblaskowe.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0627" y="2242974"/>
            <a:ext cx="1278312" cy="3548127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0864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503" y="1735319"/>
            <a:ext cx="9526139" cy="20224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Portale społecznościowe to wirtualne „podwórko”, na którym spotyka się młodzież. Dzięki temu może być w stałym kontakcie z kolegami ze szkoły, zawierać nowe znajomości, wymieniać się poglądami, chwalić się umiejętnościami, rozwijać swoje pasje, wyrażać siebie wrzucając własne posty i zdjęcia oraz komentując informacje dodawane przez innych. Portale społecznościowe jawią się więc jako obietnica nowej, lepszej rzeczywistości. Niestety, niosą ze sobą wiele niebezpieczeństw.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7E70F3C-4225-4F7E-9112-199EC899D3FB}"/>
              </a:ext>
            </a:extLst>
          </p:cNvPr>
          <p:cNvSpPr txBox="1"/>
          <p:nvPr/>
        </p:nvSpPr>
        <p:spPr>
          <a:xfrm>
            <a:off x="2184400" y="495226"/>
            <a:ext cx="810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 to nauka, zabawa, ale i pułapki – uważaj!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0094BF2-A868-467F-9672-1AE3FC5DDA13}"/>
              </a:ext>
            </a:extLst>
          </p:cNvPr>
          <p:cNvSpPr txBox="1"/>
          <p:nvPr/>
        </p:nvSpPr>
        <p:spPr>
          <a:xfrm>
            <a:off x="1172451" y="4485572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 z dostępem do Internetu jest nieodłącznym elementem współczesnego życia. Dzięki temu dziecko poznaje świat, uczy się, kontaktuje z rówieśnikami. Pozytywnych stron Internetu jest bardzo wiele, niesie on jednak ze sobą także wiele zagrożeń dla każdego użytkownika.</a:t>
            </a:r>
          </a:p>
          <a:p>
            <a:endParaRPr lang="pl-PL" dirty="0"/>
          </a:p>
        </p:txBody>
      </p:sp>
      <p:sp>
        <p:nvSpPr>
          <p:cNvPr id="7" name="pole tekstowe 6">
            <a:hlinkClick r:id="rId3" action="ppaction://hlinksldjump"/>
            <a:extLst>
              <a:ext uri="{FF2B5EF4-FFF2-40B4-BE49-F238E27FC236}">
                <a16:creationId xmlns:a16="http://schemas.microsoft.com/office/drawing/2014/main" id="{3EE458FE-7612-417F-BFF3-4BD97A6B95BB}"/>
              </a:ext>
            </a:extLst>
          </p:cNvPr>
          <p:cNvSpPr txBox="1"/>
          <p:nvPr/>
        </p:nvSpPr>
        <p:spPr>
          <a:xfrm>
            <a:off x="9190411" y="5560071"/>
            <a:ext cx="23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47C8B9-951A-4324-B817-F92AB07369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9688"/>
            <a:ext cx="1569868" cy="15518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E4C8C15-20CB-4D76-9D60-BAC54DC53A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6032" y="5214340"/>
            <a:ext cx="1392408" cy="1343409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397" y="1697987"/>
            <a:ext cx="6152249" cy="377818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dyskretny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Informacje, które zamieszczane są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sieci, stają się publiczne i widoczne dla wszystkich. Nawet szybkie usunięcie treści może nie być wystarczające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wszystko co trafia do Internetu już w nim pozostaje.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Internecie nikt nie jest anonimowy.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Dbaj o swoją tożsamość. Nigdy nie zamieszczaj informacji, które mogą posłużyć do zlokalizowania Ciebie (na przykład imienia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nazwiska, adresu e-mail, czy też adresu domowego lub numeru telefonu).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Zachowaj ostrożność.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Nie umawiaj się z osobami przypadkowo poznanymi w sieci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nigdy nie wiesz, kto siedzi po drugiej stronie.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3100"/>
            <a:ext cx="1569868" cy="1551853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646" y="1754152"/>
            <a:ext cx="3587780" cy="34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38" y="961546"/>
            <a:ext cx="6238608" cy="363054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dyskretny. Informacje, które zamieszczane są w sieci, stają się publiczne i widoczne dla wszystkich. Nawet szybkie usunięcie treści może nie być wystarczające – wszystko co trafia do Internetu już w nim pozostaje.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Internecie nikt nie jest anonimowy. Dbaj o swoją tożsamość. Nigdy nie zamieszczaj informacji, które mogą posłużyć do zlokalizowania Ciebie (na przykład imienia i nazwiska, adresu e-mail, czy też adresu domowego lub numeru telefonu).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Zachowaj ostrożność. Nie umawiaj się z osobami przypadkowo poznanymi w sieci – nigdy nie wiesz, kto siedzi po drugiej stronie.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Reaguj na wszelkie przejawy agresji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werbalnej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niewerbalnej. Nie wdawaj się w zbędne dyskusje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natrętnymi osobami.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hejtuj! Jeśli ktoś Cię obraża powiadom dorosłego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administratora o danej osobie i jej zachowaniu.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Chroń komputer przed wirusami.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Używaj oprogramowania zabezpieczającego (np. skanerów antywirusowych). Nie otwieraj, nie odpowiadaj, nie przesyłaj dalej wiadomości od nieznanych nadawców. Upewnijcie się, że system operacyjny jest zaktualizowany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zabezpieczony na wypadek, gdyby e-mail nieumyślnie zainfekował wasz komputer.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Chroń swoją prywatność.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udostępniajcie loginów, haseł, kodów lub podpowiedzi do nich.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bardzo ostrożny i rozważny. Sprawdzaj fakty, jeśli czegoś nie jesteś pewien!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hlinkClick r:id="rId3" action="ppaction://hlinksldjump"/>
            <a:extLst>
              <a:ext uri="{FF2B5EF4-FFF2-40B4-BE49-F238E27FC236}">
                <a16:creationId xmlns:a16="http://schemas.microsoft.com/office/drawing/2014/main" id="{2CB8C952-03E5-4EBE-B153-A42321B62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sp>
        <p:nvSpPr>
          <p:cNvPr id="7" name="Strzałka: prążkowana w prawo 6">
            <a:hlinkClick r:id="rId5" action="ppaction://hlinksldjump"/>
            <a:extLst>
              <a:ext uri="{FF2B5EF4-FFF2-40B4-BE49-F238E27FC236}">
                <a16:creationId xmlns:a16="http://schemas.microsoft.com/office/drawing/2014/main" id="{02D75A77-3942-48E0-8D7A-44853CC86915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36748"/>
            <a:ext cx="1569868" cy="155185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646" y="1754152"/>
            <a:ext cx="3587780" cy="3461524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sp>
        <p:nvSpPr>
          <p:cNvPr id="10" name="pole tekstowe 9">
            <a:hlinkClick r:id="rId3" action="ppaction://hlinksldjump"/>
            <a:extLst>
              <a:ext uri="{FF2B5EF4-FFF2-40B4-BE49-F238E27FC236}">
                <a16:creationId xmlns:a16="http://schemas.microsoft.com/office/drawing/2014/main" id="{B501FF8E-9712-43CE-B66D-48C960E2ADBA}"/>
              </a:ext>
            </a:extLst>
          </p:cNvPr>
          <p:cNvSpPr txBox="1"/>
          <p:nvPr/>
        </p:nvSpPr>
        <p:spPr>
          <a:xfrm>
            <a:off x="9650197" y="5951285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val="30420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2952</Words>
  <Application>Microsoft Office PowerPoint</Application>
  <PresentationFormat>Panoramiczny</PresentationFormat>
  <Paragraphs>159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826866</dc:creator>
  <cp:lastModifiedBy>826866</cp:lastModifiedBy>
  <cp:revision>69</cp:revision>
  <cp:lastPrinted>2020-08-21T07:36:10Z</cp:lastPrinted>
  <dcterms:created xsi:type="dcterms:W3CDTF">2020-08-20T10:29:02Z</dcterms:created>
  <dcterms:modified xsi:type="dcterms:W3CDTF">2022-08-26T11:25:22Z</dcterms:modified>
</cp:coreProperties>
</file>