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5" r:id="rId5"/>
    <p:sldId id="288" r:id="rId6"/>
    <p:sldId id="266" r:id="rId7"/>
    <p:sldId id="267" r:id="rId8"/>
    <p:sldId id="268" r:id="rId9"/>
    <p:sldId id="290" r:id="rId10"/>
    <p:sldId id="277" r:id="rId11"/>
    <p:sldId id="269" r:id="rId12"/>
    <p:sldId id="270" r:id="rId13"/>
    <p:sldId id="273" r:id="rId14"/>
    <p:sldId id="278" r:id="rId15"/>
    <p:sldId id="279" r:id="rId16"/>
    <p:sldId id="272" r:id="rId17"/>
    <p:sldId id="280" r:id="rId18"/>
    <p:sldId id="281" r:id="rId19"/>
  </p:sldIdLst>
  <p:sldSz cx="12192000" cy="6858000"/>
  <p:notesSz cx="6808788" cy="99409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EE0000"/>
    <a:srgbClr val="CC0000"/>
    <a:srgbClr val="57257D"/>
    <a:srgbClr val="008000"/>
    <a:srgbClr val="009900"/>
    <a:srgbClr val="582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77BBA8-E8C0-4F42-B036-8794D8BDF4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E4EB6EE-67F4-480B-B892-26580F28B2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C9C9207-5906-4570-B7F2-29B6F54AD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181-3D58-445D-8536-AA6AA82AC642}" type="datetimeFigureOut">
              <a:rPr lang="pl-PL" smtClean="0"/>
              <a:pPr/>
              <a:t>27.08.2025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1FBFC80-944D-403F-BF93-47C051F5A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A7309DD-D0AF-4EAB-8F30-99A710C9F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9B73-CCAB-4BDF-AB67-E701679A5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9354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BA5947-7541-4BDB-AE7D-C40417A48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7075A46-82FC-4D4F-82C0-1B73CBE9CA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89288A4-0254-49E9-A961-2EDEA68D2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181-3D58-445D-8536-AA6AA82AC642}" type="datetimeFigureOut">
              <a:rPr lang="pl-PL" smtClean="0"/>
              <a:pPr/>
              <a:t>27.08.2025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3412840-78B2-4194-A86E-C697DD140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A2528A-C021-4B3F-827A-0E6F106E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9B73-CCAB-4BDF-AB67-E701679A5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5065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339F352-22D5-4E38-A7C7-44B5362D27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F186773-3E60-4977-92AB-03940C47C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39EA9D9-CDE0-42D1-B8F0-97CEA671E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181-3D58-445D-8536-AA6AA82AC642}" type="datetimeFigureOut">
              <a:rPr lang="pl-PL" smtClean="0"/>
              <a:pPr/>
              <a:t>27.08.2025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536599D-580E-440E-932F-484DB657F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A547C90-98DF-47C5-866A-31CFF47CA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9B73-CCAB-4BDF-AB67-E701679A5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2503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B67F9B-D885-4891-856A-60EE79239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EDE1FD-6A81-4D1A-8781-72517D56B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4B33E91-242D-40AF-AAE8-2DB793597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181-3D58-445D-8536-AA6AA82AC642}" type="datetimeFigureOut">
              <a:rPr lang="pl-PL" smtClean="0"/>
              <a:pPr/>
              <a:t>27.08.2025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C6AC5EB-8FAE-4F30-901D-EAF997866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4D9D78B-40B8-439A-926C-D99618AE6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9B73-CCAB-4BDF-AB67-E701679A5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1477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208DDC-74C6-46D5-B2D5-6DD72826A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CF11348-4C50-4C61-A7BF-C5545C880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F4B6296-65F9-4783-A880-46512E39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181-3D58-445D-8536-AA6AA82AC642}" type="datetimeFigureOut">
              <a:rPr lang="pl-PL" smtClean="0"/>
              <a:pPr/>
              <a:t>27.08.2025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D326B01-696B-4CA2-81FF-849D733B8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B188F72-204D-4329-94B9-378F210D0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9B73-CCAB-4BDF-AB67-E701679A5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905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FE4CC6-E934-4C73-B607-DBE9A97D9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C7254C-FC89-4EF3-8057-D4E118399C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C5792CC-9DDD-4BFD-946D-E818A9AEA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F9D0B82-8D95-4696-92F5-631913F9B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181-3D58-445D-8536-AA6AA82AC642}" type="datetimeFigureOut">
              <a:rPr lang="pl-PL" smtClean="0"/>
              <a:pPr/>
              <a:t>27.08.2025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7102C49-1E30-42EE-985F-4FE2136BA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E6F5EAF-8FE6-4701-A53A-09064AA51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9B73-CCAB-4BDF-AB67-E701679A5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0598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3BB5C5-E558-450E-BC97-8A48E7460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3395E0E-B3F5-4A3F-8509-1011B85B6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F8893A8-2EE0-4335-AC96-A936EEB9F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74C81EA-912D-45AD-8613-AF05D70098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C0778A1-0D1C-4329-A977-0AE9718206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10807A9D-F6B8-487A-BB3A-6F999E945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181-3D58-445D-8536-AA6AA82AC642}" type="datetimeFigureOut">
              <a:rPr lang="pl-PL" smtClean="0"/>
              <a:pPr/>
              <a:t>27.08.2025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A302EC2-9896-41F4-B95F-39AF88FB3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87F1E72-351D-4F97-9403-14F8067E6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9B73-CCAB-4BDF-AB67-E701679A5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341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92F3D1-92CA-48C3-918A-4869FD1BB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02489A7-98E1-45C5-B87C-EAB3ABBAC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181-3D58-445D-8536-AA6AA82AC642}" type="datetimeFigureOut">
              <a:rPr lang="pl-PL" smtClean="0"/>
              <a:pPr/>
              <a:t>27.08.2025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26D9B6F-8FCE-4ADF-BB4A-429C66C60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69B9438-D965-4253-9F0D-F2DBB49E8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9B73-CCAB-4BDF-AB67-E701679A5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1585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ACD615E-12B5-42C6-9E4F-AA5BCCB1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181-3D58-445D-8536-AA6AA82AC642}" type="datetimeFigureOut">
              <a:rPr lang="pl-PL" smtClean="0"/>
              <a:pPr/>
              <a:t>27.08.2025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F724F1E-E1C4-40B5-9905-5F9E49CF7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F824C99-0BCA-458C-AEEE-4C56780F4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9B73-CCAB-4BDF-AB67-E701679A5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3454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27DD3F-07A4-48C9-9CE6-6CA84D2E5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758EDE-9FF9-46A5-8319-FB5BAFFEF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336A6A7-5148-48EA-85BA-7F9EACCD5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E23B4E2-D59D-4762-A2CD-9003E5119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181-3D58-445D-8536-AA6AA82AC642}" type="datetimeFigureOut">
              <a:rPr lang="pl-PL" smtClean="0"/>
              <a:pPr/>
              <a:t>27.08.2025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2FEFE71-B773-44C8-87A6-673A55BEA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0163743-E493-468A-BE5A-33D05A2BA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9B73-CCAB-4BDF-AB67-E701679A5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445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084039-83C7-420C-8C08-FCEBE5C26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22BD1A9-5ED6-47EA-A31A-E8FA450CCC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C9CDB76-CBF6-4265-9994-141324978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D39E3BF-14A9-449C-93CA-8EA49C0F5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181-3D58-445D-8536-AA6AA82AC642}" type="datetimeFigureOut">
              <a:rPr lang="pl-PL" smtClean="0"/>
              <a:pPr/>
              <a:t>27.08.2025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1BA83E6-06F4-43C7-A26F-BCF872129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ABF96BD-77A4-41B7-AE1A-78381C407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9B73-CCAB-4BDF-AB67-E701679A5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0754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D3AAB6B-6B9F-4B96-ACC1-A776CE3CE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D880473-9B10-4AA0-BBE9-9085645FA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9240340-7067-47DC-AA21-3CBD707CD1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F7181-3D58-445D-8536-AA6AA82AC642}" type="datetimeFigureOut">
              <a:rPr lang="pl-PL" smtClean="0"/>
              <a:pPr/>
              <a:t>27.08.2025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EA9773B-8117-4B89-BE4A-02AF22DE0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89274D8-AE5B-4E1C-8D43-6A4EB98D0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99B73-CCAB-4BDF-AB67-E701679A5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414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11.xml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10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slide" Target="slide11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ixabay.com/" TargetMode="External"/><Relationship Id="rId3" Type="http://schemas.openxmlformats.org/officeDocument/2006/relationships/slide" Target="slide3.xml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7.xml"/><Relationship Id="rId4" Type="http://schemas.openxmlformats.org/officeDocument/2006/relationships/slide" Target="slide12.xml"/><Relationship Id="rId9" Type="http://schemas.openxmlformats.org/officeDocument/2006/relationships/hyperlink" Target="http://www.freepik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6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6EFDC2DC-0042-47C0-898F-BA16606B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4" y="54904"/>
            <a:ext cx="10894283" cy="68580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A7206BDA-FBBA-4EDB-9732-42AB572462F7}"/>
              </a:ext>
            </a:extLst>
          </p:cNvPr>
          <p:cNvSpPr/>
          <p:nvPr/>
        </p:nvSpPr>
        <p:spPr>
          <a:xfrm>
            <a:off x="1884219" y="9729"/>
            <a:ext cx="8599055" cy="826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4B6B8304-B587-4781-9BEF-E2F5B83E57FB}"/>
              </a:ext>
            </a:extLst>
          </p:cNvPr>
          <p:cNvSpPr/>
          <p:nvPr/>
        </p:nvSpPr>
        <p:spPr>
          <a:xfrm>
            <a:off x="757381" y="38212"/>
            <a:ext cx="1100146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400" b="1" i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BEZPIECZNY POWRÓT DO SZKOŁY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0B4E5921-1E43-4AF2-89BD-5EFBC0219735}"/>
              </a:ext>
            </a:extLst>
          </p:cNvPr>
          <p:cNvSpPr/>
          <p:nvPr/>
        </p:nvSpPr>
        <p:spPr>
          <a:xfrm>
            <a:off x="277091" y="6056154"/>
            <a:ext cx="7924800" cy="6742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8ED38662-81C1-40E0-86F1-141F980A6E14}"/>
              </a:ext>
            </a:extLst>
          </p:cNvPr>
          <p:cNvSpPr/>
          <p:nvPr/>
        </p:nvSpPr>
        <p:spPr>
          <a:xfrm>
            <a:off x="2067660" y="6207188"/>
            <a:ext cx="74302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i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ZADBAJ O SWOJE BEZPIECZEŃSTWO</a:t>
            </a:r>
          </a:p>
        </p:txBody>
      </p:sp>
    </p:spTree>
    <p:extLst>
      <p:ext uri="{BB962C8B-B14F-4D97-AF65-F5344CB8AC3E}">
        <p14:creationId xmlns:p14="http://schemas.microsoft.com/office/powerpoint/2010/main" val="53890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az 28">
            <a:extLst>
              <a:ext uri="{FF2B5EF4-FFF2-40B4-BE49-F238E27FC236}">
                <a16:creationId xmlns:a16="http://schemas.microsoft.com/office/drawing/2014/main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7756" y="0"/>
            <a:ext cx="1285848" cy="1285848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26DDBE-4A8C-4894-8153-542009ACD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038" y="961546"/>
            <a:ext cx="6238608" cy="3630540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pl-PL" sz="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Bądź dyskretny. Informacje, które zamieszczane są w sieci, stają się publiczne i widoczne dla wszystkich. Nawet szybkie usunięcie treści może nie być wystarczające – wszystko co trafia do Internetu już w nim pozostaje.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pl-PL" sz="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Internecie nikt nie jest anonimowy. Dbaj o swoją tożsamość. Nigdy nie zamieszczaj informacji, które mogą posłużyć do zlokalizowania Ciebie (na przykład imienia i nazwiska, adresu e-mail, czy też adresu domowego lub numeru telefonu).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pl-PL" sz="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Zachowaj ostrożność. Nie umawiaj się z osobami przypadkowo poznanymi w sieci – nigdy nie wiesz, kto siedzi po drugiej stronie.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Reaguj na wszelkie przejawy agresji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werbalnej </a:t>
            </a:r>
            <a:b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niewerbalnej. Nie wdawaj się w zbędne dyskusje </a:t>
            </a:r>
            <a:b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natrętnymi osobami.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hejtuj! Jeśli ktoś Cię obraża powiadom dorosłego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lub administratora o danej osobie i jej zachowaniu.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Chroń komputer, tablet i telefon przed wirusami.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Używaj oprogramowania zabezpieczającego (np. skanerów antywirusowych). Nie otwieraj, nie odpowiadaj, nie przesyłaj dalej wiadomości od nieznanych nadawców. Upewnijcie się, że system operacyjny jest zaktualizowany </a:t>
            </a:r>
            <a:b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zabezpieczony na wypadek, gdyby e-mail nieumyślnie zainfekował wasz komputer.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Chroń swoją prywatność.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Nigdy nie udostępniajcie loginów, haseł, kodów lub podpowiedzi do nich.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Bądź bardzo ostrożny i rozważny. Sprawdzaj fakty, jeśli czegoś nie jesteś pewien!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hlinkClick r:id="rId3" action="ppaction://hlinksldjump"/>
            <a:extLst>
              <a:ext uri="{FF2B5EF4-FFF2-40B4-BE49-F238E27FC236}">
                <a16:creationId xmlns:a16="http://schemas.microsoft.com/office/drawing/2014/main" id="{2CB8C952-03E5-4EBE-B153-A42321B62A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1482" y="5753100"/>
            <a:ext cx="2201386" cy="927488"/>
          </a:xfrm>
          <a:prstGeom prst="rect">
            <a:avLst/>
          </a:prstGeom>
        </p:spPr>
      </p:pic>
      <p:sp>
        <p:nvSpPr>
          <p:cNvPr id="7" name="Strzałka: prążkowana w prawo 6">
            <a:hlinkClick r:id="rId5" action="ppaction://hlinksldjump"/>
            <a:extLst>
              <a:ext uri="{FF2B5EF4-FFF2-40B4-BE49-F238E27FC236}">
                <a16:creationId xmlns:a16="http://schemas.microsoft.com/office/drawing/2014/main" id="{02D75A77-3942-48E0-8D7A-44853CC86915}"/>
              </a:ext>
            </a:extLst>
          </p:cNvPr>
          <p:cNvSpPr/>
          <p:nvPr/>
        </p:nvSpPr>
        <p:spPr>
          <a:xfrm rot="10800000">
            <a:off x="573149" y="5951285"/>
            <a:ext cx="815432" cy="626819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9DC45584-4D55-42AF-B52F-9FDF6976E6C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536748"/>
            <a:ext cx="1569868" cy="1551853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4576AF67-30BD-40AA-9847-2A8774EBE9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5646" y="1754152"/>
            <a:ext cx="3587780" cy="3461524"/>
          </a:xfrm>
          <a:prstGeom prst="rect">
            <a:avLst/>
          </a:prstGeom>
        </p:spPr>
      </p:pic>
      <p:pic>
        <p:nvPicPr>
          <p:cNvPr id="9" name="Obraz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7008" y="300250"/>
            <a:ext cx="1197202" cy="1949213"/>
          </a:xfrm>
          <a:prstGeom prst="rect">
            <a:avLst/>
          </a:prstGeom>
        </p:spPr>
      </p:pic>
      <p:sp>
        <p:nvSpPr>
          <p:cNvPr id="10" name="pole tekstowe 9">
            <a:hlinkClick r:id="rId3" action="ppaction://hlinksldjump"/>
            <a:extLst>
              <a:ext uri="{FF2B5EF4-FFF2-40B4-BE49-F238E27FC236}">
                <a16:creationId xmlns:a16="http://schemas.microsoft.com/office/drawing/2014/main" id="{B501FF8E-9712-43CE-B66D-48C960E2ADBA}"/>
              </a:ext>
            </a:extLst>
          </p:cNvPr>
          <p:cNvSpPr txBox="1"/>
          <p:nvPr/>
        </p:nvSpPr>
        <p:spPr>
          <a:xfrm>
            <a:off x="9650197" y="5951285"/>
            <a:ext cx="2483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RODZICU </a:t>
            </a:r>
          </a:p>
          <a:p>
            <a:pPr algn="ctr"/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NAUCZYCIELU</a:t>
            </a:r>
          </a:p>
        </p:txBody>
      </p:sp>
    </p:spTree>
    <p:extLst>
      <p:ext uri="{BB962C8B-B14F-4D97-AF65-F5344CB8AC3E}">
        <p14:creationId xmlns:p14="http://schemas.microsoft.com/office/powerpoint/2010/main" val="304208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9DC45584-4D55-42AF-B52F-9FDF6976E6C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36748"/>
            <a:ext cx="1569868" cy="1551853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54439" y="0"/>
            <a:ext cx="1285848" cy="1285848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26DDBE-4A8C-4894-8153-542009ACD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7278" y="1387696"/>
            <a:ext cx="8427296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RODZICU - NAUCZYCIELU</a:t>
            </a:r>
          </a:p>
          <a:p>
            <a:pPr marL="0" indent="0" algn="just">
              <a:buNone/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Wspólne korzystanie z Internetu z dziećmi jest ciekawą i bezpieczną propozycją na spędzanie wolnego czasu.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Odkrywaj Internet razem z dzieckiem – spróbujcie wspólnie znaleźć strony, które  mogą  zainteresować  Wasze  pociechy.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Pamiętaj, że można również na domowych komputerach, laptopach, tabletach </a:t>
            </a:r>
            <a:b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smartfonach instalować specjalne programy kontroli rodzicielskiej.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Kontroluj, w jakim zakresie Twoje dziecko wykorzystuje zasoby Internetu oraz jak długo spędza czas w sieci.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Pamiętaj,  że  pozytywne  strony  Internetu  przeważają  nad  jego negatywnymi stronami - Internet jest źródłem wiedzy, wiec pozwól swojemu dziecku w świadomy </a:t>
            </a:r>
            <a:b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bezpieczny sposób w pełni korzystać z jego bogactwa.</a:t>
            </a:r>
          </a:p>
          <a:p>
            <a:pPr algn="just"/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86F6E8D-2246-4497-929B-AA4D351BCB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910" y="2403851"/>
            <a:ext cx="1164437" cy="3231160"/>
          </a:xfrm>
          <a:prstGeom prst="rect">
            <a:avLst/>
          </a:prstGeom>
        </p:spPr>
      </p:pic>
      <p:sp>
        <p:nvSpPr>
          <p:cNvPr id="7" name="Strzałka: prążkowana w prawo 4">
            <a:hlinkClick r:id="rId5" action="ppaction://hlinksldjump"/>
            <a:extLst>
              <a:ext uri="{FF2B5EF4-FFF2-40B4-BE49-F238E27FC236}">
                <a16:creationId xmlns:a16="http://schemas.microsoft.com/office/drawing/2014/main" id="{A3677BF7-CD2A-49FC-8851-E7AA8EE48168}"/>
              </a:ext>
            </a:extLst>
          </p:cNvPr>
          <p:cNvSpPr/>
          <p:nvPr/>
        </p:nvSpPr>
        <p:spPr>
          <a:xfrm rot="10800000">
            <a:off x="573149" y="5951285"/>
            <a:ext cx="815432" cy="626819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7008" y="300250"/>
            <a:ext cx="1197202" cy="194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4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az 28">
            <a:extLst>
              <a:ext uri="{FF2B5EF4-FFF2-40B4-BE49-F238E27FC236}">
                <a16:creationId xmlns:a16="http://schemas.microsoft.com/office/drawing/2014/main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8476" y="0"/>
            <a:ext cx="1285848" cy="128584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D27543FC-D63B-4560-9B3F-33151DAD7601}"/>
              </a:ext>
            </a:extLst>
          </p:cNvPr>
          <p:cNvSpPr txBox="1"/>
          <p:nvPr/>
        </p:nvSpPr>
        <p:spPr>
          <a:xfrm>
            <a:off x="2387600" y="279782"/>
            <a:ext cx="881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szanuj osoby starsze oraz swoje koleżanki i kolegów</a:t>
            </a:r>
          </a:p>
          <a:p>
            <a:endParaRPr lang="pl-PL" sz="2800" i="1" u="sng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EB5B6AA-C863-4D42-AD3A-54DD6777BA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60562" y="1386956"/>
            <a:ext cx="9949217" cy="4716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pl-PL" alt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ytuacje, które w szkole powinny </a:t>
            </a:r>
            <a:r>
              <a:rPr kumimoji="0" lang="pl-PL" altLang="pl-P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wzbudzać podejrzliwość 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dzieci 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(np. obce osoby w szkole, grupa starszych uczniów dokuczająca młodszym, bójki na korytarzu, złośliwe żarty wobec innych uczniów).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 każdym problemem można zwrócić się do swojego wychowawcy.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grupie trzeba zachowywać większą ostrożność niż podczas samodzielnej nauki i zabawy -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lekkomyślne zachowanie może doprowadzić do wypadku, podczas beztroskiej zabawy na przerwie.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bieganie po korytarzu w czasie przerwy, niebezpieczne popisy i brawurowe pokazy swoich umiejętności, gdy nauczyciel nie widzi mogą zakończyć się stłuczeniem, bądź złamaniem.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zjeżdżanie po poręczy, skakanie ze schodów może zakończyć się urazami głowy lub kończyn.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przypadku uszkodzenia jakiegoś sprzętu lub rozbicia szyby należy poinformować o tym nauczyciela 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nie należy tego samodzielnie naprawiać lub sprzątać.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szkole jesteśmy odpowiedzialni nie tylko za siebie, ale i za naszych kolegów z którymi spędzamy czas 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Odsuwanie krzesła zanim ktoś na nim usiądzie, popychanie, namawianie do łamania szkolnych reguł – to pomysły, które często kończą się urazami.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nie należy opuszczać terenu szkoły podczas przerw. 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2F37594-A289-47AC-B101-3800FC19E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48" y="1207283"/>
            <a:ext cx="1525915" cy="1556131"/>
          </a:xfrm>
          <a:prstGeom prst="rect">
            <a:avLst/>
          </a:prstGeom>
        </p:spPr>
      </p:pic>
      <p:pic>
        <p:nvPicPr>
          <p:cNvPr id="6" name="Obraz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1068" y="218364"/>
            <a:ext cx="1419368" cy="147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64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32F37594-A289-47AC-B101-3800FC19E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48" y="1207283"/>
            <a:ext cx="1525915" cy="1556131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58476" y="0"/>
            <a:ext cx="1285848" cy="1285848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8AE3A6B-76B3-4F9D-815B-6953C3203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8647" y="1815921"/>
            <a:ext cx="9808335" cy="4373921"/>
          </a:xfrm>
        </p:spPr>
        <p:txBody>
          <a:bodyPr>
            <a:noAutofit/>
          </a:bodyPr>
          <a:lstStyle/>
          <a:p>
            <a:pPr algn="just"/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Koleżeństwo wyraża się poprzez szacunek, lojalność i empatię – a wiec cały szereg pozytywnych zachowań społecznych.</a:t>
            </a:r>
          </a:p>
          <a:p>
            <a:pPr algn="just"/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Rozwijaj swoje zainteresowania 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– np. jeśli ktoś lubi grać w piłkę nożną, przyjaciół najczęściej znajduje na boisku. Wspólne zainteresowania to jeden z najpewniejszych sposobów zawiązania bliskiej, silnej relacji i utrzymania jej.</a:t>
            </a:r>
          </a:p>
          <a:p>
            <a:pPr algn="just"/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Rozmawiaj z rówieśnikami i uśmiechaj się 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– spędzanie czasu w takim gronie przyjaciół jest bardzo przyjemne. </a:t>
            </a:r>
          </a:p>
          <a:p>
            <a:pPr algn="just"/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Dochowuj tajemnic i dotrzymuj składanych obietnic 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– w przyjaźniach bardzo ważną rolę odgrywa zaufanie.</a:t>
            </a:r>
          </a:p>
          <a:p>
            <a:pPr algn="just"/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Wspieraj innych – przyjaciele razem uczą się, bawią i siedzą w ławce. 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Wzmacniają się dobrym słowem, a kiedy jeden ma zły dzień, drugi go nie opuszcza, tylko pociesza.</a:t>
            </a:r>
          </a:p>
          <a:p>
            <a:pPr algn="just"/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Zadbaj o schludny wygląd 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– nie musisz nosić markowych ubrań, aby zdobyć przyjaciół, ale dobre maniery i poczucie humoru pomagają.</a:t>
            </a:r>
          </a:p>
          <a:p>
            <a:pPr algn="just"/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Doceniaj samego siebie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 – najlepszą drogą do zdobycia i utrzymania przyjaciół jest… wiara w siebie, nie zaś zarozumiałość. </a:t>
            </a: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I pamiętaj, że w jakiejkolwiek rywalizacji nie zawsze trzeba wygrywać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931830" y="1171978"/>
            <a:ext cx="6606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i="1" u="sng" dirty="0">
                <a:latin typeface="Times New Roman" pitchFamily="18" charset="0"/>
                <a:cs typeface="Times New Roman" pitchFamily="18" charset="0"/>
              </a:rPr>
              <a:t>Relacje z rówieśnikami</a:t>
            </a:r>
            <a:endParaRPr lang="pl-PL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az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1068" y="218364"/>
            <a:ext cx="1419368" cy="147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21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32F37594-A289-47AC-B101-3800FC19E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48" y="1207283"/>
            <a:ext cx="1525915" cy="1556131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58476" y="0"/>
            <a:ext cx="1285848" cy="1285848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8AE3A6B-76B3-4F9D-815B-6953C3203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163" y="1864262"/>
            <a:ext cx="9859852" cy="2669101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Każdy uczeń powinien wiedzieć, że każda przemoc jest zła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: i ta fizyczna (bicie, szarpanie, podkładanie nogi, sprawianie bólu) i ta psychiczna (wyśmiewanie, obrażanie, ośmieszanie). Dziecko nie może godzić się także na wykonywanie czynności, które są dla niego nieprzyjemne, które go krzywdzą. 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None/>
            </a:pPr>
            <a:endParaRPr lang="pl-PL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Nikt nie ma prawa żądać od Ciebie oddania jakichkolwiek przedmiotów lub pieniędzy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None/>
            </a:pPr>
            <a:endParaRPr lang="pl-PL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Nie należy zabierać ze sobą o szkoły cennych i drogich przedmiotów, 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które mogą stać się obiektem zainteresowania innych, a w rezultacie budzić niezdrową zazdrość wśród kolegów i koleżanek, albo stać się łupem dla złodzieja.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trzałka: prążkowana w prawo 4">
            <a:hlinkClick r:id="rId4" action="ppaction://hlinksldjump"/>
            <a:extLst>
              <a:ext uri="{FF2B5EF4-FFF2-40B4-BE49-F238E27FC236}">
                <a16:creationId xmlns:a16="http://schemas.microsoft.com/office/drawing/2014/main" id="{A3677BF7-CD2A-49FC-8851-E7AA8EE48168}"/>
              </a:ext>
            </a:extLst>
          </p:cNvPr>
          <p:cNvSpPr/>
          <p:nvPr/>
        </p:nvSpPr>
        <p:spPr>
          <a:xfrm rot="10800000">
            <a:off x="573149" y="5951285"/>
            <a:ext cx="815432" cy="626819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hlinkClick r:id="rId5" action="ppaction://hlinksldjump"/>
            <a:extLst>
              <a:ext uri="{FF2B5EF4-FFF2-40B4-BE49-F238E27FC236}">
                <a16:creationId xmlns:a16="http://schemas.microsoft.com/office/drawing/2014/main" id="{2CB8C952-03E5-4EBE-B153-A42321B62A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1482" y="5753100"/>
            <a:ext cx="2201386" cy="927488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1068" y="218364"/>
            <a:ext cx="1419368" cy="1473958"/>
          </a:xfrm>
          <a:prstGeom prst="rect">
            <a:avLst/>
          </a:prstGeom>
        </p:spPr>
      </p:pic>
      <p:sp>
        <p:nvSpPr>
          <p:cNvPr id="10" name="pole tekstowe 9">
            <a:hlinkClick r:id="rId8" action="ppaction://hlinksldjump"/>
            <a:extLst>
              <a:ext uri="{FF2B5EF4-FFF2-40B4-BE49-F238E27FC236}">
                <a16:creationId xmlns:a16="http://schemas.microsoft.com/office/drawing/2014/main" id="{69E726B8-9834-4DD7-8EAC-C90B6A270A41}"/>
              </a:ext>
            </a:extLst>
          </p:cNvPr>
          <p:cNvSpPr txBox="1"/>
          <p:nvPr/>
        </p:nvSpPr>
        <p:spPr>
          <a:xfrm>
            <a:off x="9708044" y="5972287"/>
            <a:ext cx="2483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RODZICU </a:t>
            </a:r>
          </a:p>
          <a:p>
            <a:pPr algn="ctr"/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NAUCZYCIELU</a:t>
            </a:r>
          </a:p>
        </p:txBody>
      </p:sp>
    </p:spTree>
    <p:extLst>
      <p:ext uri="{BB962C8B-B14F-4D97-AF65-F5344CB8AC3E}">
        <p14:creationId xmlns:p14="http://schemas.microsoft.com/office/powerpoint/2010/main" val="294521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32F37594-A289-47AC-B101-3800FC19E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48" y="1207283"/>
            <a:ext cx="1525915" cy="1556131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58476" y="0"/>
            <a:ext cx="1285848" cy="1285848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8AE3A6B-76B3-4F9D-815B-6953C3203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1637" y="1939230"/>
            <a:ext cx="8641725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RODZICU - NAUCZYCIELU</a:t>
            </a:r>
          </a:p>
          <a:p>
            <a:pPr algn="just">
              <a:buNone/>
            </a:pPr>
            <a:endParaRPr lang="pl-PL" sz="1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Nie lekceważ sytuacji, które niepokoją Twoje dziecko. Każdą rozpatruj indywidualnie.</a:t>
            </a:r>
          </a:p>
          <a:p>
            <a:pPr lvl="0" algn="just"/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Zainteresowanie i spokojna rozmowa wzmacniają więzi i ułatwiają rozwiązywanie sytuacji problemowych.</a:t>
            </a:r>
          </a:p>
          <a:p>
            <a:pPr lvl="0" algn="just"/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Bądź obiektywny w ocenie sytuacji – chroń swoje dziecko, ale nie pozwalaj również, by jego zachowanie było niezgodne z zasadami współżycia społecznego.</a:t>
            </a:r>
          </a:p>
          <a:p>
            <a:pPr algn="just"/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trzałka: prążkowana w prawo 4">
            <a:hlinkClick r:id="rId4" action="ppaction://hlinksldjump"/>
            <a:extLst>
              <a:ext uri="{FF2B5EF4-FFF2-40B4-BE49-F238E27FC236}">
                <a16:creationId xmlns:a16="http://schemas.microsoft.com/office/drawing/2014/main" id="{A3677BF7-CD2A-49FC-8851-E7AA8EE48168}"/>
              </a:ext>
            </a:extLst>
          </p:cNvPr>
          <p:cNvSpPr/>
          <p:nvPr/>
        </p:nvSpPr>
        <p:spPr>
          <a:xfrm rot="10800000">
            <a:off x="573149" y="5951285"/>
            <a:ext cx="815432" cy="626819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EA97394-9F63-4FC3-8D02-2BA20F49F0A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67592" y="2217216"/>
            <a:ext cx="1278312" cy="3548127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1068" y="218364"/>
            <a:ext cx="1419368" cy="147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az 28">
            <a:extLst>
              <a:ext uri="{FF2B5EF4-FFF2-40B4-BE49-F238E27FC236}">
                <a16:creationId xmlns:a16="http://schemas.microsoft.com/office/drawing/2014/main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8476" y="0"/>
            <a:ext cx="1285848" cy="1285848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24FC5E7-F232-48BD-ACCA-C989DC92C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961" y="2957423"/>
            <a:ext cx="9851265" cy="3482013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Nie można wychodzić z domu bez powiadomienia o tym Rodziców lub Opiekunów.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Wychodząc z domu dziecko nie powinno nosić klucza w widocznym miejscu. 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Nie należy bawić się na podwórku po zmroku, ani w odludnych miejscach.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Nigdy nie wolno przyjmować od obcych upominków czy słodyczy.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Nie wolno wsiadać do samochodu nieznanej osoby, mimo iż wydaje się ona miła.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Nieznajomym nie można udzielać żadnych informacji na swój temat – 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1800" i="1" dirty="0">
                <a:latin typeface="Times New Roman" pitchFamily="18" charset="0"/>
                <a:cs typeface="Times New Roman" pitchFamily="18" charset="0"/>
              </a:rPr>
              <a:t>Warto przypomnieć dzieciom, że niebezpieczny człowiek nie zawsze musi wyglądać groźnie, może to być nawet elegancka, miła pani.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F98CB70-A0B8-47DA-8D4C-E66CBFCC48F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917" y="1260437"/>
            <a:ext cx="1602419" cy="1602419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601534" y="515155"/>
            <a:ext cx="7482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i="1" u="sng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pamiętaj o aktywnym spędzaniu wolnego czasu</a:t>
            </a:r>
            <a:endParaRPr lang="pl-PL" sz="28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97038" y="1416676"/>
            <a:ext cx="94169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Times New Roman" pitchFamily="18" charset="0"/>
                <a:cs typeface="Times New Roman" pitchFamily="18" charset="0"/>
              </a:rPr>
              <a:t>Chociaż potykanie się lub upadek podczas zabawy i drobne </a:t>
            </a:r>
            <a:r>
              <a:rPr lang="pl-PL" b="1">
                <a:latin typeface="Times New Roman" pitchFamily="18" charset="0"/>
                <a:cs typeface="Times New Roman" pitchFamily="18" charset="0"/>
              </a:rPr>
              <a:t>stłuczenia są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powszechne wśród dzieci, przestrzeganie reguł zabaw i wskazówek dotyczących bezpieczeństwa jest obowiązkowe zarówno dla rodziców, jak i dla dzieci. Zaniedbanie i nieodpowiednie zachowanie może stanowić poważne zagrożenie dla wszystkich uczestników zabawy.</a:t>
            </a:r>
          </a:p>
          <a:p>
            <a:pPr algn="ctr"/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Obraz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62" y="259307"/>
            <a:ext cx="1510280" cy="11758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3066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az 28">
            <a:extLst>
              <a:ext uri="{FF2B5EF4-FFF2-40B4-BE49-F238E27FC236}">
                <a16:creationId xmlns:a16="http://schemas.microsoft.com/office/drawing/2014/main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8476" y="0"/>
            <a:ext cx="1285848" cy="1285848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24FC5E7-F232-48BD-ACCA-C989DC92C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8674" y="381264"/>
            <a:ext cx="9512489" cy="4950205"/>
          </a:xfrm>
        </p:spPr>
        <p:txBody>
          <a:bodyPr>
            <a:no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pl-PL" sz="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Nie można wychodzić z domu bez powiadomienia tym Rodziców lub Opiekunów.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l-PL" sz="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Wychodząc z domu dziecko nie powinno nosić klucza widocznym miejscu.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l-PL" sz="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Nie należy bawić się na podwórku po zmroku, ani w odludnych miejscach.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l-PL" sz="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Nigdy nie wolno przyjmować od obcych upominków czy słodyczy.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l-PL" sz="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Nie wolno wsiadać do samochodu nieznanej osoby, mimo iż wydaje się ona miła.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l-PL" sz="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Nieznajomy mnie można udzielać żadnych informacji na swój temat - Warto przypomnieć dzieciom, że niebezpieczny człowiek nie zawsze musi wyglądać groźnie, może to być nawet elegancka, miła pani.</a:t>
            </a:r>
          </a:p>
          <a:p>
            <a:pPr marL="342900" lvl="0" indent="-342900" algn="just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Bawiąc się na zewnątrz trzeba </a:t>
            </a: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uważać na nieznajome zwierzęta. 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Nie należy zbliżać się do nich ani ich głaskać. </a:t>
            </a:r>
          </a:p>
          <a:p>
            <a:pPr marL="342900" lvl="0" indent="-342900" algn="just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Dzieci nie powinny się bawić znalezionymi, nieznanymi przedmiotami ani pojemnikami niewiadomego pochodzenia. Mogą być niebezpieczne – zawierać trujące substancje lub grozić wybuchem.</a:t>
            </a:r>
          </a:p>
          <a:p>
            <a:pPr marL="342900" lvl="0" indent="-342900" algn="just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Nie należy bawić się w miejscach niebezpiecznych: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 blisko drogi, torowiska, w opuszczonych budynkach.</a:t>
            </a:r>
          </a:p>
          <a:p>
            <a:pPr marL="342900" lvl="0" indent="-342900" algn="just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Bawiąc się na zjeżdżali trzeba pamiętać o zachowaniu bezpiecznego odstępu między pozostałymi dziećmi. </a:t>
            </a:r>
          </a:p>
          <a:p>
            <a:pPr marL="342900" lvl="0" indent="-342900" algn="just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W piłkę najlepiej grać na boisku, z dala od okien budynków mieszkalnych. </a:t>
            </a: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Pod żadnym pozorem nie należy wbiegać za piłką na ulicę.</a:t>
            </a:r>
          </a:p>
          <a:p>
            <a:pPr marL="342900" indent="-342900" algn="just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Szanuj swoje rzeczy i dbaj o nie. 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Plecak, rower, torby pozostawiaj zawsze pod nadzorem, z dala od placu zabaw i sprzętu do zabawy, aby nikt się o nie nie potknął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F98CB70-A0B8-47DA-8D4C-E66CBFCC48F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916" y="1260435"/>
            <a:ext cx="1602419" cy="1602419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991259" y="463494"/>
            <a:ext cx="7482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i="1" u="sng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pamiętaj o aktywnym spędzaniu wolnego czasu</a:t>
            </a:r>
            <a:endParaRPr lang="pl-PL" sz="28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trzałka: prążkowana w prawo 4">
            <a:hlinkClick r:id="rId4" action="ppaction://hlinksldjump"/>
            <a:extLst>
              <a:ext uri="{FF2B5EF4-FFF2-40B4-BE49-F238E27FC236}">
                <a16:creationId xmlns:a16="http://schemas.microsoft.com/office/drawing/2014/main" id="{A3677BF7-CD2A-49FC-8851-E7AA8EE48168}"/>
              </a:ext>
            </a:extLst>
          </p:cNvPr>
          <p:cNvSpPr/>
          <p:nvPr/>
        </p:nvSpPr>
        <p:spPr>
          <a:xfrm rot="10800000">
            <a:off x="617537" y="5930301"/>
            <a:ext cx="815432" cy="626819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62" y="259307"/>
            <a:ext cx="1510280" cy="1175803"/>
          </a:xfrm>
          <a:prstGeom prst="rect">
            <a:avLst/>
          </a:prstGeom>
          <a:noFill/>
        </p:spPr>
      </p:pic>
      <p:pic>
        <p:nvPicPr>
          <p:cNvPr id="8" name="Obraz 7">
            <a:hlinkClick r:id="rId6" action="ppaction://hlinksldjump"/>
            <a:extLst>
              <a:ext uri="{FF2B5EF4-FFF2-40B4-BE49-F238E27FC236}">
                <a16:creationId xmlns:a16="http://schemas.microsoft.com/office/drawing/2014/main" id="{2A35E0AC-4291-4A86-A952-11228B64C1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1482" y="5753100"/>
            <a:ext cx="2201386" cy="927488"/>
          </a:xfrm>
          <a:prstGeom prst="rect">
            <a:avLst/>
          </a:prstGeom>
        </p:spPr>
      </p:pic>
      <p:sp>
        <p:nvSpPr>
          <p:cNvPr id="12" name="pole tekstowe 11">
            <a:hlinkClick r:id="rId6" action="ppaction://hlinksldjump"/>
            <a:extLst>
              <a:ext uri="{FF2B5EF4-FFF2-40B4-BE49-F238E27FC236}">
                <a16:creationId xmlns:a16="http://schemas.microsoft.com/office/drawing/2014/main" id="{57658962-4078-4EED-848C-0053CB081889}"/>
              </a:ext>
            </a:extLst>
          </p:cNvPr>
          <p:cNvSpPr txBox="1"/>
          <p:nvPr/>
        </p:nvSpPr>
        <p:spPr>
          <a:xfrm>
            <a:off x="9708044" y="5944656"/>
            <a:ext cx="2483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RODZICU </a:t>
            </a:r>
          </a:p>
          <a:p>
            <a:pPr algn="ctr"/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NAUCZYCIELU</a:t>
            </a:r>
          </a:p>
        </p:txBody>
      </p:sp>
    </p:spTree>
    <p:extLst>
      <p:ext uri="{BB962C8B-B14F-4D97-AF65-F5344CB8AC3E}">
        <p14:creationId xmlns:p14="http://schemas.microsoft.com/office/powerpoint/2010/main" val="225306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az 28">
            <a:extLst>
              <a:ext uri="{FF2B5EF4-FFF2-40B4-BE49-F238E27FC236}">
                <a16:creationId xmlns:a16="http://schemas.microsoft.com/office/drawing/2014/main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8476" y="0"/>
            <a:ext cx="1285848" cy="1285848"/>
          </a:xfrm>
          <a:prstGeom prst="rect">
            <a:avLst/>
          </a:prstGeom>
        </p:spPr>
      </p:pic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1455312" y="1915777"/>
            <a:ext cx="8409906" cy="306834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RODZICU - NAUCZYCIELU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None/>
            </a:pPr>
            <a:endParaRPr lang="pl-PL" sz="18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30000"/>
              </a:lnSpc>
              <a:spcBef>
                <a:spcPts val="0"/>
              </a:spcBef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Pozwól dziecku na odrobinę samodzielności – trzymanie go „pod kloszem” osłabia jego czujność;</a:t>
            </a:r>
          </a:p>
          <a:p>
            <a:pPr lvl="0" algn="just">
              <a:lnSpc>
                <a:spcPct val="130000"/>
              </a:lnSpc>
              <a:spcBef>
                <a:spcPts val="0"/>
              </a:spcBef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Reaguj na niestosowne wybryki i zachowania wobec innych dzieci oraz dorosłych;</a:t>
            </a:r>
          </a:p>
          <a:p>
            <a:pPr lvl="0" algn="just">
              <a:lnSpc>
                <a:spcPct val="130000"/>
              </a:lnSpc>
              <a:spcBef>
                <a:spcPts val="0"/>
              </a:spcBef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Naucz dziecko dzielenia się i współpracy</a:t>
            </a:r>
          </a:p>
          <a:p>
            <a:pPr lvl="0" algn="just">
              <a:lnSpc>
                <a:spcPct val="130000"/>
              </a:lnSpc>
              <a:spcBef>
                <a:spcPts val="0"/>
              </a:spcBef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Pozwól samodzielnie (lecz pod czujny okiem) rozwiązywać drobne sytuacje konfliktowe – dziecko uczy się mediacji, kompromisów i współpracy. 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trzałka: prążkowana w prawo 4">
            <a:hlinkClick r:id="rId3" action="ppaction://hlinksldjump"/>
            <a:extLst>
              <a:ext uri="{FF2B5EF4-FFF2-40B4-BE49-F238E27FC236}">
                <a16:creationId xmlns:a16="http://schemas.microsoft.com/office/drawing/2014/main" id="{A3677BF7-CD2A-49FC-8851-E7AA8EE48168}"/>
              </a:ext>
            </a:extLst>
          </p:cNvPr>
          <p:cNvSpPr/>
          <p:nvPr/>
        </p:nvSpPr>
        <p:spPr>
          <a:xfrm rot="10800000">
            <a:off x="573149" y="5951285"/>
            <a:ext cx="815432" cy="626819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EA97394-9F63-4FC3-8D02-2BA20F49F0A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90171" y="2217216"/>
            <a:ext cx="1278312" cy="354812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DF98CB70-A0B8-47DA-8D4C-E66CBFCC48F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1916" y="1260435"/>
            <a:ext cx="1602419" cy="1602419"/>
          </a:xfrm>
          <a:prstGeom prst="rect">
            <a:avLst/>
          </a:prstGeom>
        </p:spPr>
      </p:pic>
      <p:pic>
        <p:nvPicPr>
          <p:cNvPr id="13" name="Obraz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62" y="259307"/>
            <a:ext cx="1510280" cy="11758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306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ymbol zastępczy zawartości 20">
            <a:extLst>
              <a:ext uri="{FF2B5EF4-FFF2-40B4-BE49-F238E27FC236}">
                <a16:creationId xmlns:a16="http://schemas.microsoft.com/office/drawing/2014/main" id="{1891F71F-4B81-4652-90EB-39E3571A61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28" y="344245"/>
            <a:ext cx="4531708" cy="5979772"/>
          </a:xfrm>
        </p:spPr>
      </p:pic>
      <p:sp>
        <p:nvSpPr>
          <p:cNvPr id="23" name="pole tekstowe 22">
            <a:hlinkClick r:id="rId3" action="ppaction://hlinksldjump"/>
            <a:extLst>
              <a:ext uri="{FF2B5EF4-FFF2-40B4-BE49-F238E27FC236}">
                <a16:creationId xmlns:a16="http://schemas.microsoft.com/office/drawing/2014/main" id="{D1FE7204-906D-4033-B869-6E88C11ACA4B}"/>
              </a:ext>
            </a:extLst>
          </p:cNvPr>
          <p:cNvSpPr txBox="1"/>
          <p:nvPr/>
        </p:nvSpPr>
        <p:spPr>
          <a:xfrm>
            <a:off x="6988989" y="1534537"/>
            <a:ext cx="4849995" cy="83099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bądź ostrożny – ! uważaj na drodze </a:t>
            </a:r>
          </a:p>
          <a:p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! nie ufaj obcym </a:t>
            </a:r>
          </a:p>
        </p:txBody>
      </p:sp>
      <p:sp>
        <p:nvSpPr>
          <p:cNvPr id="24" name="pole tekstowe 23">
            <a:hlinkClick r:id="rId4" action="ppaction://hlinksldjump"/>
            <a:extLst>
              <a:ext uri="{FF2B5EF4-FFF2-40B4-BE49-F238E27FC236}">
                <a16:creationId xmlns:a16="http://schemas.microsoft.com/office/drawing/2014/main" id="{3F5D9179-4A94-44F3-93CF-D57A0E4E199D}"/>
              </a:ext>
            </a:extLst>
          </p:cNvPr>
          <p:cNvSpPr txBox="1"/>
          <p:nvPr/>
        </p:nvSpPr>
        <p:spPr>
          <a:xfrm>
            <a:off x="4881576" y="4245553"/>
            <a:ext cx="6957408" cy="46166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szanuj osoby starsze oraz swoje koleżanki i kolegów</a:t>
            </a:r>
          </a:p>
        </p:txBody>
      </p:sp>
      <p:sp>
        <p:nvSpPr>
          <p:cNvPr id="26" name="pole tekstowe 25">
            <a:hlinkClick r:id="rId5" action="ppaction://hlinksldjump"/>
            <a:extLst>
              <a:ext uri="{FF2B5EF4-FFF2-40B4-BE49-F238E27FC236}">
                <a16:creationId xmlns:a16="http://schemas.microsoft.com/office/drawing/2014/main" id="{6DCBE756-3F25-428F-ADEA-3AAA948105D8}"/>
              </a:ext>
            </a:extLst>
          </p:cNvPr>
          <p:cNvSpPr txBox="1"/>
          <p:nvPr/>
        </p:nvSpPr>
        <p:spPr>
          <a:xfrm>
            <a:off x="6004908" y="2874734"/>
            <a:ext cx="5834076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komputer to nauka, zabawa, ale i pułapki –   </a:t>
            </a:r>
          </a:p>
          <a:p>
            <a:r>
              <a:rPr lang="pl-P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uważaj!</a:t>
            </a:r>
          </a:p>
        </p:txBody>
      </p:sp>
      <p:sp>
        <p:nvSpPr>
          <p:cNvPr id="27" name="pole tekstowe 26">
            <a:hlinkClick r:id="rId6" action="ppaction://hlinksldjump"/>
            <a:extLst>
              <a:ext uri="{FF2B5EF4-FFF2-40B4-BE49-F238E27FC236}">
                <a16:creationId xmlns:a16="http://schemas.microsoft.com/office/drawing/2014/main" id="{1A386C6E-CA43-42F5-B746-CEA4910BE2EB}"/>
              </a:ext>
            </a:extLst>
          </p:cNvPr>
          <p:cNvSpPr txBox="1"/>
          <p:nvPr/>
        </p:nvSpPr>
        <p:spPr>
          <a:xfrm>
            <a:off x="5453076" y="5203902"/>
            <a:ext cx="6385908" cy="461665"/>
          </a:xfrm>
          <a:prstGeom prst="rect">
            <a:avLst/>
          </a:prstGeom>
          <a:noFill/>
          <a:ln w="38100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pamiętaj o aktywnym spędzaniu wolnego czasu </a:t>
            </a:r>
          </a:p>
        </p:txBody>
      </p:sp>
      <p:pic>
        <p:nvPicPr>
          <p:cNvPr id="29" name="Obraz 28">
            <a:extLst>
              <a:ext uri="{FF2B5EF4-FFF2-40B4-BE49-F238E27FC236}">
                <a16:creationId xmlns:a16="http://schemas.microsoft.com/office/drawing/2014/main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53076" y="174151"/>
            <a:ext cx="1285848" cy="1285848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747DC3E4-881E-4D43-AD0F-34D3E7B94856}"/>
              </a:ext>
            </a:extLst>
          </p:cNvPr>
          <p:cNvSpPr txBox="1"/>
          <p:nvPr/>
        </p:nvSpPr>
        <p:spPr>
          <a:xfrm>
            <a:off x="10111667" y="6617859"/>
            <a:ext cx="244136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grafika w prezentacji: </a:t>
            </a:r>
            <a:r>
              <a:rPr lang="pl-PL" sz="5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www.pixabay.com</a:t>
            </a:r>
            <a:r>
              <a:rPr lang="pl-PL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5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www.freepik.com</a:t>
            </a:r>
            <a:r>
              <a:rPr lang="pl-PL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334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A212E4A0-6BC7-4AD0-99F4-02238D6B54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67110" y="2134601"/>
            <a:ext cx="1292794" cy="1193561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69573" y="0"/>
            <a:ext cx="1285848" cy="128584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0C1A68CF-3CAC-43A8-BEDC-CAA76765F89D}"/>
              </a:ext>
            </a:extLst>
          </p:cNvPr>
          <p:cNvSpPr txBox="1"/>
          <p:nvPr/>
        </p:nvSpPr>
        <p:spPr>
          <a:xfrm>
            <a:off x="1108125" y="2449659"/>
            <a:ext cx="9938636" cy="4613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Pieszy może poruszać się jedynie po chodniku lub drodze dla pieszych.</a:t>
            </a:r>
          </a:p>
          <a:p>
            <a:pPr>
              <a:lnSpc>
                <a:spcPct val="150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Jeśli na drodze nie ma chodnika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pieszy powinien korzystać z pobocza i poruszać się lewą stroną drogi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tak by być widocznym dla pojazdów nadjeżdżających z przeciwka.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pieszy może poruszać się po drodze dla rowerów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ale ma również </a:t>
            </a: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obowiązek ustępować pierwszeństwa rowerzystom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Wyjątkowym miejscem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gdzie pieszy może poruszać się całą szerokością drogi i ma pierwszeństwo przed pojazdami,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 strefa zamieszkania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Jest to teren oznaczony specjalnym znakiem informacyjnym.</a:t>
            </a:r>
          </a:p>
          <a:p>
            <a:pPr>
              <a:lnSpc>
                <a:spcPct val="150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ZAWSZE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jednak trzeba zachować ostrożność, </a:t>
            </a:r>
          </a:p>
          <a:p>
            <a:pPr>
              <a:lnSpc>
                <a:spcPct val="150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ponieważ nie jest to miejsce wyłączone z ruchu pojazdów.</a:t>
            </a:r>
          </a:p>
          <a:p>
            <a:pPr>
              <a:lnSpc>
                <a:spcPct val="150000"/>
              </a:lnSpc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14E3149-CF34-467C-AA76-EFFF9C8CD1D4}"/>
              </a:ext>
            </a:extLst>
          </p:cNvPr>
          <p:cNvSpPr txBox="1"/>
          <p:nvPr/>
        </p:nvSpPr>
        <p:spPr>
          <a:xfrm>
            <a:off x="1970842" y="1261030"/>
            <a:ext cx="8966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Dziecko, które ukończyło 7 rok życia, jest samodzielnym uczestnikiem ruchu drogowego. </a:t>
            </a:r>
          </a:p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Dzieci do 7 roku życia mogą korzystać z drogi wyłącznie pod opieką osoby, która osiągnęła co najmniej 10 lat.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A6AF0A6-2594-4626-99CD-D3AD1AB41B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647" y="5760441"/>
            <a:ext cx="1366183" cy="911543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F93FB3AD-7296-4AD6-8846-9E6B1236061A}"/>
              </a:ext>
            </a:extLst>
          </p:cNvPr>
          <p:cNvSpPr txBox="1"/>
          <p:nvPr/>
        </p:nvSpPr>
        <p:spPr>
          <a:xfrm>
            <a:off x="3259877" y="196034"/>
            <a:ext cx="54645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bądź ostrożny – </a:t>
            </a:r>
          </a:p>
          <a:p>
            <a:pPr algn="ctr"/>
            <a:r>
              <a:rPr lang="pl-PL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uważaj na drodze ! nie ufaj obcym </a:t>
            </a:r>
          </a:p>
          <a:p>
            <a:pPr algn="ctr"/>
            <a:endParaRPr lang="pl-PL" sz="2800" i="1" u="sng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7FE5B30-42D8-43DA-8E4A-44F8E7F3551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3774" y="1009166"/>
            <a:ext cx="1572457" cy="1568535"/>
          </a:xfrm>
          <a:prstGeom prst="rect">
            <a:avLst/>
          </a:prstGeom>
        </p:spPr>
      </p:pic>
      <p:pic>
        <p:nvPicPr>
          <p:cNvPr id="12" name="Obraz 11"/>
          <p:cNvPicPr/>
          <p:nvPr/>
        </p:nvPicPr>
        <p:blipFill>
          <a:blip r:embed="rId6" cstate="print"/>
          <a:stretch>
            <a:fillRect/>
          </a:stretch>
        </p:blipFill>
        <p:spPr>
          <a:xfrm rot="224235">
            <a:off x="543768" y="232451"/>
            <a:ext cx="1307466" cy="115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7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37FE5B30-42D8-43DA-8E4A-44F8E7F3551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774" y="1009166"/>
            <a:ext cx="1572457" cy="156853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69C09C0-40F6-46FF-AE5E-6D291BE0B6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71" y="3988005"/>
            <a:ext cx="1332394" cy="1179169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57953" y="0"/>
            <a:ext cx="1285848" cy="128584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451DF49-FD8E-42B9-876E-AB4479F14966}"/>
              </a:ext>
            </a:extLst>
          </p:cNvPr>
          <p:cNvSpPr txBox="1"/>
          <p:nvPr/>
        </p:nvSpPr>
        <p:spPr>
          <a:xfrm>
            <a:off x="1859712" y="1012514"/>
            <a:ext cx="10122485" cy="5028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Zawsze powinniśmy stosować się do przepisów i przestrzegać zasad ruchu drogowego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Przechodzimy przez jezdnię </a:t>
            </a: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jedynie w wyznaczonym miejscu;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Gdy jest sygnalizacja świetlna przez ulicę przechodzimy jedynie wtedy, </a:t>
            </a: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gdy zapali się światło zielone;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wolno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przebiegać przez ulicę, ani wybiegać tuż przed jadące auta;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Dochodząc do przejścia dla pieszych, zawsze należy się rozejrzeć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 lewo, w prawo i jeszcze raz w lewo) i upewnić, że bezpiecznie możemy przejść na druga stronę ulicy.</a:t>
            </a:r>
          </a:p>
          <a:p>
            <a:pPr algn="just">
              <a:lnSpc>
                <a:spcPct val="150000"/>
              </a:lnSpc>
            </a:pPr>
            <a:endParaRPr lang="pl-PL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Bardzo ważnym elementem zwiększającym bezpieczeństwo na drodze, jest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noszenie elementów odblaskowych.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Pieszy poruszający się po drodze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zmierzchu poza obszarem zabudowanym jest obowiązany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używać elementów odblaskowych w sposób widoczny dla innych uczestników ruchu, chyba że porusza się po drodze przeznaczonej wyłącznie dla pieszych lub po chodniku.</a:t>
            </a:r>
          </a:p>
          <a:p>
            <a:pPr algn="just">
              <a:lnSpc>
                <a:spcPct val="150000"/>
              </a:lnSpc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ole tekstowe 9">
            <a:hlinkClick r:id="rId5" action="ppaction://hlinksldjump"/>
            <a:extLst>
              <a:ext uri="{FF2B5EF4-FFF2-40B4-BE49-F238E27FC236}">
                <a16:creationId xmlns:a16="http://schemas.microsoft.com/office/drawing/2014/main" id="{E8943190-A1BF-4EA5-9894-69802D8A266E}"/>
              </a:ext>
            </a:extLst>
          </p:cNvPr>
          <p:cNvSpPr txBox="1"/>
          <p:nvPr/>
        </p:nvSpPr>
        <p:spPr>
          <a:xfrm>
            <a:off x="9462967" y="5852457"/>
            <a:ext cx="2327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RODZICU!</a:t>
            </a:r>
          </a:p>
        </p:txBody>
      </p:sp>
      <p:pic>
        <p:nvPicPr>
          <p:cNvPr id="11" name="Obraz 10"/>
          <p:cNvPicPr/>
          <p:nvPr/>
        </p:nvPicPr>
        <p:blipFill>
          <a:blip r:embed="rId6" cstate="print"/>
          <a:stretch>
            <a:fillRect/>
          </a:stretch>
        </p:blipFill>
        <p:spPr>
          <a:xfrm rot="224235">
            <a:off x="543768" y="232451"/>
            <a:ext cx="1307466" cy="115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47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7214AFDA-03E7-45F2-8479-AB2731D109AC}"/>
              </a:ext>
            </a:extLst>
          </p:cNvPr>
          <p:cNvSpPr txBox="1"/>
          <p:nvPr/>
        </p:nvSpPr>
        <p:spPr>
          <a:xfrm>
            <a:off x="1817180" y="1605578"/>
            <a:ext cx="9652769" cy="4794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kimś obcym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możesz rozmawiać tylko wtedy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gdy zgadzają się na to Twoi rodzice lub gdy jesteś przy nich.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Dorosłe osoby, kiedy potrzebują jakikolwiek pomocy, powinny poprosić o nią inną osobę dorosłą a nie dziecko. Nawet wtedy, gdy potrzebują pomocy w niesieniu paczki, w odnalezieniu jakiegoś miejsca lub szukają zwierzątka, które zaginęło.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Nigdy nie wsiadaj do samochodu obcej osoby.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miejscach publicznych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np. w sklepie, w parku, na placu zabaw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oddalaj się od rodziców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lub swoich opiekunów. Staraj się mieć ich zawsze w zasięgu swojego wzroku.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rozmawiaj z osobami, których nie znasz.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Jeżeli obcy człowiek podejdzie do Ciebie za blisko, cofnij się </a:t>
            </a:r>
            <a:b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biegnij po pomoc.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Krzycz głośno, jeżeli ktoś obcy próbował by cię złapać.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Jeżeli się zgubisz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zwróć się o pomoc do osoby pilnującej bezpieczeństwa lub do sprzedawcy w sklepie. Jeżeli rozłączysz się z towarzyszącym ci dorosłym w publicznym miejscu takim, jak sklep lub centrum handlowe,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ruszaj się z miejsca i poczekaj, aż rodzic po Ciebie przyjdzie.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Nigdzie nie odchodź z osobą, której nie znasz, nawet jeśli twierdzi, że zna Twoich rodziców i wie, </a:t>
            </a:r>
            <a:b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którą stronę poszli.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Nigdy nie przyjmuj niczego od nieznajomego.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37FE5B30-42D8-43DA-8E4A-44F8E7F3551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774" y="1009166"/>
            <a:ext cx="1572457" cy="1568535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57953" y="0"/>
            <a:ext cx="1285848" cy="128584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451DF49-FD8E-42B9-876E-AB4479F14966}"/>
              </a:ext>
            </a:extLst>
          </p:cNvPr>
          <p:cNvSpPr txBox="1"/>
          <p:nvPr/>
        </p:nvSpPr>
        <p:spPr>
          <a:xfrm>
            <a:off x="2079909" y="270562"/>
            <a:ext cx="8175406" cy="1136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JEST OSOBA OBCA? - to osoba, której nie znamy.</a:t>
            </a:r>
          </a:p>
          <a:p>
            <a:pPr algn="ctr">
              <a:lnSpc>
                <a:spcPct val="130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zrobić, kiedy pojawi się na naszej drodze? </a:t>
            </a:r>
          </a:p>
          <a:p>
            <a:pPr algn="ctr">
              <a:lnSpc>
                <a:spcPct val="130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wystarczy stosować się jedynie do zasady „Nie rozmawiaj z nieznajomymi”.</a:t>
            </a:r>
          </a:p>
        </p:txBody>
      </p:sp>
      <p:sp>
        <p:nvSpPr>
          <p:cNvPr id="8" name="Strzałka: prążkowana w prawo 7">
            <a:hlinkClick r:id="rId4" action="ppaction://hlinksldjump"/>
            <a:extLst>
              <a:ext uri="{FF2B5EF4-FFF2-40B4-BE49-F238E27FC236}">
                <a16:creationId xmlns:a16="http://schemas.microsoft.com/office/drawing/2014/main" id="{495D23B6-254D-4DDA-8450-88269F4630B1}"/>
              </a:ext>
            </a:extLst>
          </p:cNvPr>
          <p:cNvSpPr/>
          <p:nvPr/>
        </p:nvSpPr>
        <p:spPr>
          <a:xfrm rot="10800000">
            <a:off x="401146" y="6022306"/>
            <a:ext cx="815432" cy="626819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: zaokrąglone rogi 8">
            <a:hlinkClick r:id="rId5" action="ppaction://hlinksldjump"/>
            <a:extLst>
              <a:ext uri="{FF2B5EF4-FFF2-40B4-BE49-F238E27FC236}">
                <a16:creationId xmlns:a16="http://schemas.microsoft.com/office/drawing/2014/main" id="{07242316-7A23-4B1F-A2C7-0E7A71463E5E}"/>
              </a:ext>
            </a:extLst>
          </p:cNvPr>
          <p:cNvSpPr/>
          <p:nvPr/>
        </p:nvSpPr>
        <p:spPr>
          <a:xfrm>
            <a:off x="9476016" y="5711587"/>
            <a:ext cx="2400300" cy="1008559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hlinkClick r:id="rId5" action="ppaction://hlinksldjump"/>
            <a:extLst>
              <a:ext uri="{FF2B5EF4-FFF2-40B4-BE49-F238E27FC236}">
                <a16:creationId xmlns:a16="http://schemas.microsoft.com/office/drawing/2014/main" id="{E8943190-A1BF-4EA5-9894-69802D8A266E}"/>
              </a:ext>
            </a:extLst>
          </p:cNvPr>
          <p:cNvSpPr txBox="1"/>
          <p:nvPr/>
        </p:nvSpPr>
        <p:spPr>
          <a:xfrm>
            <a:off x="9476016" y="5954256"/>
            <a:ext cx="2483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RODZICU </a:t>
            </a:r>
          </a:p>
          <a:p>
            <a:pPr algn="ctr"/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NAUCZYCIELU</a:t>
            </a:r>
          </a:p>
        </p:txBody>
      </p:sp>
      <p:pic>
        <p:nvPicPr>
          <p:cNvPr id="11" name="Obraz 10"/>
          <p:cNvPicPr/>
          <p:nvPr/>
        </p:nvPicPr>
        <p:blipFill>
          <a:blip r:embed="rId6" cstate="print"/>
          <a:stretch>
            <a:fillRect/>
          </a:stretch>
        </p:blipFill>
        <p:spPr>
          <a:xfrm rot="224235">
            <a:off x="543768" y="232451"/>
            <a:ext cx="1307466" cy="115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2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37FE5B30-42D8-43DA-8E4A-44F8E7F3551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774" y="1009166"/>
            <a:ext cx="1572457" cy="1568535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60627" y="0"/>
            <a:ext cx="1285848" cy="1285848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26DDBE-4A8C-4894-8153-542009ACD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7983" y="1719617"/>
            <a:ext cx="8529850" cy="409877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RODZICU - NAUCZYCIELU</a:t>
            </a: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pl-PL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Uświadom dziecko, że nigdy nie wolno wsiadać do samochodu obcej osoby, która proponuje podwiezienie, ani rozmawiać z nieznajomi w drodze do szkoły, bądź do domu, nawet gdy są mili.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Pokaż dziecku najbezpieczniejszą drogę z domu do szkoły i ze szkoły do domu. Pamiętaj, że droga najkrótsza nie zawsze jest najbezpieczniejsza.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Jadąc z dzieckiem do szkoły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pamiętaj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obowiązku przewożenia ich w fotelikach ochronnych lub na specjalnych podkładkach.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Daj przykład - nosząc przy sobie elementy odblaskowe.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trzałka: prążkowana w prawo 4">
            <a:hlinkClick r:id="rId4" action="ppaction://hlinksldjump"/>
            <a:extLst>
              <a:ext uri="{FF2B5EF4-FFF2-40B4-BE49-F238E27FC236}">
                <a16:creationId xmlns:a16="http://schemas.microsoft.com/office/drawing/2014/main" id="{A3677BF7-CD2A-49FC-8851-E7AA8EE48168}"/>
              </a:ext>
            </a:extLst>
          </p:cNvPr>
          <p:cNvSpPr/>
          <p:nvPr/>
        </p:nvSpPr>
        <p:spPr>
          <a:xfrm rot="10800000">
            <a:off x="573149" y="5951285"/>
            <a:ext cx="815432" cy="626819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1EA97394-9F63-4FC3-8D02-2BA20F49F0A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560627" y="2242974"/>
            <a:ext cx="1278312" cy="3548127"/>
          </a:xfrm>
          <a:prstGeom prst="rect">
            <a:avLst/>
          </a:prstGeom>
        </p:spPr>
      </p:pic>
      <p:pic>
        <p:nvPicPr>
          <p:cNvPr id="10" name="Obraz 9"/>
          <p:cNvPicPr/>
          <p:nvPr/>
        </p:nvPicPr>
        <p:blipFill>
          <a:blip r:embed="rId6" cstate="print"/>
          <a:stretch>
            <a:fillRect/>
          </a:stretch>
        </p:blipFill>
        <p:spPr>
          <a:xfrm rot="224235">
            <a:off x="543768" y="232451"/>
            <a:ext cx="1307466" cy="115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8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az 28">
            <a:extLst>
              <a:ext uri="{FF2B5EF4-FFF2-40B4-BE49-F238E27FC236}">
                <a16:creationId xmlns:a16="http://schemas.microsoft.com/office/drawing/2014/main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0864" y="0"/>
            <a:ext cx="1285848" cy="1285848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26DDBE-4A8C-4894-8153-542009ACD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503" y="1735319"/>
            <a:ext cx="9526139" cy="2022476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Portale społecznościowe to wirtualne „podwórko”, na którym spotyka się młodzież. Dzięki temu może być w stałym kontakcie z kolegami ze szkoły, zawierać nowe znajomości, wymieniać się poglądami, chwalić się umiejętnościami, rozwijać swoje pasje, wyrażać siebie wrzucając własne posty i zdjęcia oraz komentując informacje dodawane przez innych. Portale społecznościowe jawią się więc jako obietnica nowej, lepszej rzeczywistości. Niestety, niosą ze sobą wiele niebezpieczeństw.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7E70F3C-4225-4F7E-9112-199EC899D3FB}"/>
              </a:ext>
            </a:extLst>
          </p:cNvPr>
          <p:cNvSpPr txBox="1"/>
          <p:nvPr/>
        </p:nvSpPr>
        <p:spPr>
          <a:xfrm>
            <a:off x="2184400" y="495226"/>
            <a:ext cx="810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komputer to nauka, zabawa, ale i pułapki – uważaj!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0094BF2-A868-467F-9672-1AE3FC5DDA13}"/>
              </a:ext>
            </a:extLst>
          </p:cNvPr>
          <p:cNvSpPr txBox="1"/>
          <p:nvPr/>
        </p:nvSpPr>
        <p:spPr>
          <a:xfrm>
            <a:off x="1172451" y="4485572"/>
            <a:ext cx="982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Komputer z dostępem do Internetu jest nieodłącznym elementem współczesnego życia. Dzięki temu dziecko poznaje świat, uczy się, kontaktuje z rówieśnikami. Pozytywnych stron Internetu jest bardzo wiele, niesie on jednak ze sobą także wiele zagrożeń dla każdego użytkownika.</a:t>
            </a:r>
          </a:p>
          <a:p>
            <a:endParaRPr lang="pl-PL" dirty="0"/>
          </a:p>
        </p:txBody>
      </p:sp>
      <p:sp>
        <p:nvSpPr>
          <p:cNvPr id="7" name="pole tekstowe 6">
            <a:hlinkClick r:id="rId3" action="ppaction://hlinksldjump"/>
            <a:extLst>
              <a:ext uri="{FF2B5EF4-FFF2-40B4-BE49-F238E27FC236}">
                <a16:creationId xmlns:a16="http://schemas.microsoft.com/office/drawing/2014/main" id="{3EE458FE-7612-417F-BFF3-4BD97A6B95BB}"/>
              </a:ext>
            </a:extLst>
          </p:cNvPr>
          <p:cNvSpPr txBox="1"/>
          <p:nvPr/>
        </p:nvSpPr>
        <p:spPr>
          <a:xfrm>
            <a:off x="9190411" y="5560071"/>
            <a:ext cx="2327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RODZICU!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747C8B9-951A-4324-B817-F92AB073699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29688"/>
            <a:ext cx="1569868" cy="155185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E4C8C15-20CB-4D76-9D60-BAC54DC53AF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96032" y="5214340"/>
            <a:ext cx="1392408" cy="1343409"/>
          </a:xfrm>
          <a:prstGeom prst="rect">
            <a:avLst/>
          </a:prstGeom>
        </p:spPr>
      </p:pic>
      <p:pic>
        <p:nvPicPr>
          <p:cNvPr id="9" name="Obraz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7008" y="300250"/>
            <a:ext cx="1197202" cy="194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16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az 28">
            <a:extLst>
              <a:ext uri="{FF2B5EF4-FFF2-40B4-BE49-F238E27FC236}">
                <a16:creationId xmlns:a16="http://schemas.microsoft.com/office/drawing/2014/main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7756" y="0"/>
            <a:ext cx="1285848" cy="128584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DC45584-4D55-42AF-B52F-9FDF6976E6C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3100"/>
            <a:ext cx="1569868" cy="1551853"/>
          </a:xfrm>
          <a:prstGeom prst="rect">
            <a:avLst/>
          </a:prstGeom>
        </p:spPr>
      </p:pic>
      <p:pic>
        <p:nvPicPr>
          <p:cNvPr id="6" name="Obraz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7008" y="300250"/>
            <a:ext cx="1197202" cy="194921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576AF67-30BD-40AA-9847-2A8774EBE9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4207" y="3074953"/>
            <a:ext cx="3087166" cy="3091312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FAE36D0-858A-4120-95FF-0DA1F45BCC8E}"/>
              </a:ext>
            </a:extLst>
          </p:cNvPr>
          <p:cNvSpPr txBox="1"/>
          <p:nvPr/>
        </p:nvSpPr>
        <p:spPr>
          <a:xfrm>
            <a:off x="2766951" y="1116280"/>
            <a:ext cx="4428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u="sng" dirty="0">
                <a:latin typeface="Times New Roman" pitchFamily="18" charset="0"/>
                <a:cs typeface="Times New Roman" pitchFamily="18" charset="0"/>
              </a:rPr>
              <a:t>CZYM JEST CYBERPRZEMOC??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C8452E8-3B17-4AA0-A934-A608ECCB4403}"/>
              </a:ext>
            </a:extLst>
          </p:cNvPr>
          <p:cNvSpPr txBox="1"/>
          <p:nvPr/>
        </p:nvSpPr>
        <p:spPr>
          <a:xfrm>
            <a:off x="1774210" y="1642324"/>
            <a:ext cx="70663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latin typeface="Times New Roman" pitchFamily="18" charset="0"/>
                <a:cs typeface="Times New Roman" pitchFamily="18" charset="0"/>
              </a:rPr>
              <a:t>to takie zachowania jak stosowanie przemocy przez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prześladowanie, uporczywe nękanie, obrażanie, zastraszanie, wyśmiewanie się, podszywanie się pod kogoś, włamywanie się na cudze konta, publikowanie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 oraz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rozsyłanie filmów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, które kogoś ośmieszają,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tworzenie obrażających kogoś stron internetowych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czy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pisanie obraźliwych komentarzy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za pośrednictwem Internetu  z wykorzystaniem portali społecznościowych, forum dyskusyjnych czy chociażby poczty elektronicznej,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a także telefonu komórkowego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2CA330A1-E74D-4FDD-A85E-B0FF8C5BE0B7}"/>
              </a:ext>
            </a:extLst>
          </p:cNvPr>
          <p:cNvSpPr txBox="1"/>
          <p:nvPr/>
        </p:nvSpPr>
        <p:spPr>
          <a:xfrm>
            <a:off x="392281" y="4417027"/>
            <a:ext cx="8326847" cy="1896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pl-PL" sz="2000" b="1" i="1" dirty="0">
                <a:latin typeface="Times New Roman" pitchFamily="18" charset="0"/>
                <a:cs typeface="Times New Roman" pitchFamily="18" charset="0"/>
              </a:rPr>
              <a:t>bezprawne użycie cudzego wizerunku –stanowi naruszenie dóbr osobistych</a:t>
            </a:r>
            <a:r>
              <a:rPr lang="pl-PL" sz="2000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30000"/>
              </a:lnSpc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tj. godności czy dobrego imienia. W sytuacji, kiedy poprzez działania o znamionach 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cyberprzemocy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 doszło do wyrządzenia szkody osobistej, pokrzywdzony może dochodzić swoich praw na drodze cywilnoprawnej.</a:t>
            </a:r>
          </a:p>
          <a:p>
            <a:pPr algn="just">
              <a:lnSpc>
                <a:spcPct val="130000"/>
              </a:lnSpc>
            </a:pP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983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az 28">
            <a:extLst>
              <a:ext uri="{FF2B5EF4-FFF2-40B4-BE49-F238E27FC236}">
                <a16:creationId xmlns:a16="http://schemas.microsoft.com/office/drawing/2014/main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7756" y="0"/>
            <a:ext cx="1285848" cy="1285848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26DDBE-4A8C-4894-8153-542009ACD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3397" y="1697987"/>
            <a:ext cx="6152249" cy="3778180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Bądź dyskretny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Informacje, które zamieszczane są </a:t>
            </a:r>
            <a:b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sieci, stają się publiczne i widoczne dla wszystkich. Nawet szybkie usunięcie treści może nie być wystarczające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wszystko co trafia do Internetu już w nim pozostaje.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Internecie nikt nie jest anonimowy.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Dbaj o swoją tożsamość. Nigdy nie zamieszczaj informacji, które mogą posłużyć do zlokalizowania Ciebie (na przykład imienia </a:t>
            </a:r>
            <a:b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nazwiska, adresu e-mail, czy też adresu domowego lub numeru telefonu).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Zachowaj ostrożność.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Nie umawiaj się z osobami przypadkowo poznanymi w sieci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nigdy nie wiesz, kto siedzi po drugiej stronie.</a:t>
            </a:r>
          </a:p>
          <a:p>
            <a:pPr marL="0" indent="0">
              <a:lnSpc>
                <a:spcPct val="100000"/>
              </a:lnSpc>
              <a:buNone/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9DC45584-4D55-42AF-B52F-9FDF6976E6C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3100"/>
            <a:ext cx="1569868" cy="1551853"/>
          </a:xfrm>
          <a:prstGeom prst="rect">
            <a:avLst/>
          </a:prstGeom>
        </p:spPr>
      </p:pic>
      <p:pic>
        <p:nvPicPr>
          <p:cNvPr id="6" name="Obraz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7008" y="300250"/>
            <a:ext cx="1197202" cy="194921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576AF67-30BD-40AA-9847-2A8774EBE9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5646" y="1754152"/>
            <a:ext cx="3587780" cy="346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0659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2396</Words>
  <Application>Microsoft Office PowerPoint</Application>
  <PresentationFormat>Panoramiczny</PresentationFormat>
  <Paragraphs>133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Georgia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826866</dc:creator>
  <cp:lastModifiedBy>826866</cp:lastModifiedBy>
  <cp:revision>85</cp:revision>
  <cp:lastPrinted>2020-08-21T07:36:10Z</cp:lastPrinted>
  <dcterms:created xsi:type="dcterms:W3CDTF">2020-08-20T10:29:02Z</dcterms:created>
  <dcterms:modified xsi:type="dcterms:W3CDTF">2025-08-27T09:11:06Z</dcterms:modified>
</cp:coreProperties>
</file>